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jpeg" ContentType="image/jpeg"/>
  <Override PartName="/docProps/app.xml" ContentType="application/vnd.openxmlformats-officedocument.extended-properties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586"/>
  </p:normalViewPr>
  <p:slideViewPr>
    <p:cSldViewPr snapToGrid="0" snapToObjects="1">
      <p:cViewPr varScale="1">
        <p:scale>
          <a:sx n="89" d="100"/>
          <a:sy n="89" d="100"/>
        </p:scale>
        <p:origin x="208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notesMaster" Target="notesMasters/notesMaster1.xml" /><Relationship Id="rId5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58" Type="http://schemas.openxmlformats.org/officeDocument/2006/relationships/theme" Target="theme/theme1.xml" /><Relationship Id="rId57" Type="http://schemas.openxmlformats.org/officeDocument/2006/relationships/viewProps" Target="viewProps.xml" /><Relationship Id="rId56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775E-FE56-4A48-9596-698ED8E33C0F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C943E-EFFF-7A4E-A207-9430F3452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1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?>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?>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?>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?>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?>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?>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worked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roles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quant</a:t>
            </a:r>
            <a:r>
              <a:rPr/>
              <a:t> </a:t>
            </a:r>
            <a:r>
              <a:rPr/>
              <a:t>developer,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analyst,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researcher,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manager.</a:t>
            </a:r>
            <a:r>
              <a:rPr/>
              <a:t> </a:t>
            </a:r>
            <a:r>
              <a:rPr/>
              <a:t>Got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science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decided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statistics.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Central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concept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censoring</a:t>
            </a:r>
          </a:p>
          <a:p>
            <a:pPr lvl="0" marL="0" indent="0">
              <a:buNone/>
            </a:pPr>
          </a:p>
          <a:p>
            <a:pPr lvl="1"/>
            <a:r>
              <a:rPr/>
              <a:t>In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variable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cases,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considered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censored.</a:t>
            </a:r>
          </a:p>
          <a:p>
            <a:pPr lvl="0" marL="0" indent="0">
              <a:buNone/>
            </a:pPr>
          </a:p>
          <a:p>
            <a:pPr lvl="1"/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censoring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left,</a:t>
            </a:r>
            <a:r>
              <a:rPr/>
              <a:t> </a:t>
            </a:r>
            <a:r>
              <a:rPr/>
              <a:t>right,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interval.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consider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censoring</a:t>
            </a:r>
            <a:r>
              <a:rPr/>
              <a:t> </a:t>
            </a:r>
            <a:r>
              <a:rPr/>
              <a:t>here</a:t>
            </a:r>
          </a:p>
          <a:p>
            <a:pPr lvl="0" marL="0" indent="0">
              <a:buNone/>
            </a:pPr>
          </a:p>
          <a:p>
            <a:pPr lvl="1"/>
            <a:r>
              <a:rPr/>
              <a:t>Right</a:t>
            </a:r>
            <a:r>
              <a:rPr/>
              <a:t> </a:t>
            </a:r>
            <a:r>
              <a:rPr/>
              <a:t>Censoring: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observed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loss-to-follow-up,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endpoint,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termination,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reasons</a:t>
            </a:r>
            <a:r>
              <a:rPr/>
              <a:t> </a:t>
            </a:r>
            <a:r>
              <a:rPr/>
              <a:t>unrelated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endpoint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interest.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TCGA</a:t>
            </a:r>
            <a:r>
              <a:rPr/>
              <a:t> </a:t>
            </a:r>
            <a:r>
              <a:rPr/>
              <a:t>dataset</a:t>
            </a:r>
            <a:r>
              <a:rPr/>
              <a:t> </a:t>
            </a:r>
            <a:r>
              <a:rPr/>
              <a:t>contains</a:t>
            </a:r>
            <a:r>
              <a:rPr/>
              <a:t> </a:t>
            </a:r>
            <a:r>
              <a:rPr/>
              <a:t>3703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containing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predictors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transformations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applied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raw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1.</a:t>
            </a:r>
            <a:r>
              <a:rPr/>
              <a:t> </a:t>
            </a:r>
            <a:r>
              <a:rPr/>
              <a:t>Rename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variable</a:t>
            </a:r>
            <a:r>
              <a:rPr/>
              <a:t> </a:t>
            </a:r>
            <a:r>
              <a:rPr/>
              <a:t>names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short</a:t>
            </a:r>
            <a:r>
              <a:rPr/>
              <a:t> </a:t>
            </a:r>
            <a:r>
              <a:rPr/>
              <a:t>names.</a:t>
            </a:r>
            <a:r>
              <a:rPr/>
              <a:t> </a:t>
            </a:r>
            <a:r>
              <a:rPr/>
              <a:t>2.</a:t>
            </a:r>
            <a:r>
              <a:rPr/>
              <a:t> </a:t>
            </a:r>
            <a:r>
              <a:rPr/>
              <a:t>Filter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12</a:t>
            </a:r>
            <a:r>
              <a:rPr/>
              <a:t> </a:t>
            </a:r>
            <a:r>
              <a:rPr/>
              <a:t>observations</a:t>
            </a:r>
            <a:r>
              <a:rPr/>
              <a:t> </a:t>
            </a:r>
            <a:r>
              <a:rPr/>
              <a:t>corresponding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males</a:t>
            </a:r>
            <a:r>
              <a:rPr/>
              <a:t> </a:t>
            </a:r>
            <a:r>
              <a:rPr/>
              <a:t>diagnosed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3.</a:t>
            </a:r>
            <a:r>
              <a:rPr/>
              <a:t> </a:t>
            </a:r>
            <a:r>
              <a:rPr/>
              <a:t>Filter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2</a:t>
            </a:r>
            <a:r>
              <a:rPr/>
              <a:t> </a:t>
            </a:r>
            <a:r>
              <a:rPr/>
              <a:t>observations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negative</a:t>
            </a:r>
            <a:r>
              <a:rPr/>
              <a:t> </a:t>
            </a:r>
            <a:r>
              <a:rPr/>
              <a:t>“</a:t>
            </a:r>
            <a:r>
              <a:rPr/>
              <a:t>times</a:t>
            </a:r>
            <a:r>
              <a:rPr/>
              <a:t>”</a:t>
            </a:r>
            <a:r>
              <a:rPr/>
              <a:t> </a:t>
            </a:r>
            <a:r>
              <a:rPr/>
              <a:t>value.</a:t>
            </a:r>
            <a:r>
              <a:rPr/>
              <a:t> </a:t>
            </a:r>
            <a:r>
              <a:rPr/>
              <a:t>4.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“</a:t>
            </a:r>
            <a:r>
              <a:rPr/>
              <a:t>age</a:t>
            </a:r>
            <a:r>
              <a:rPr/>
              <a:t>”</a:t>
            </a:r>
            <a:r>
              <a:rPr/>
              <a:t> </a:t>
            </a:r>
            <a:r>
              <a:rPr/>
              <a:t>variable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contains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diagnosis.</a:t>
            </a:r>
            <a:r>
              <a:rPr/>
              <a:t> </a:t>
            </a:r>
            <a:r>
              <a:rPr/>
              <a:t>5.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“</a:t>
            </a:r>
            <a:r>
              <a:rPr/>
              <a:t>years_to_event</a:t>
            </a:r>
            <a:r>
              <a:rPr/>
              <a:t>”</a:t>
            </a:r>
            <a:r>
              <a:rPr/>
              <a:t> </a:t>
            </a:r>
            <a:r>
              <a:rPr/>
              <a:t>variable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“</a:t>
            </a:r>
            <a:r>
              <a:rPr/>
              <a:t>times</a:t>
            </a:r>
            <a:r>
              <a:rPr/>
              <a:t>”</a:t>
            </a:r>
            <a:r>
              <a:rPr/>
              <a:t>"</a:t>
            </a:r>
            <a:r>
              <a:rPr/>
              <a:t> </a:t>
            </a:r>
            <a:r>
              <a:rPr/>
              <a:t>variable</a:t>
            </a:r>
            <a:r>
              <a:rPr/>
              <a:t> </a:t>
            </a:r>
            <a:r>
              <a:rPr/>
              <a:t>converted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days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years.</a:t>
            </a:r>
            <a:r>
              <a:rPr/>
              <a:t> </a:t>
            </a:r>
            <a:r>
              <a:rPr/>
              <a:t>6.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pathology</a:t>
            </a:r>
            <a:r>
              <a:rPr/>
              <a:t> </a:t>
            </a:r>
            <a:r>
              <a:rPr/>
              <a:t>columns</a:t>
            </a:r>
            <a:r>
              <a:rPr/>
              <a:t> </a:t>
            </a:r>
            <a:r>
              <a:rPr/>
              <a:t>contain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sub-stage.</a:t>
            </a:r>
            <a:r>
              <a:rPr/>
              <a:t> </a:t>
            </a:r>
            <a:r>
              <a:rPr/>
              <a:t>Transform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contain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information.</a:t>
            </a:r>
            <a:r>
              <a:rPr/>
              <a:t> </a:t>
            </a:r>
            <a:r>
              <a:rPr/>
              <a:t>5.</a:t>
            </a:r>
            <a:r>
              <a:rPr/>
              <a:t> </a:t>
            </a:r>
            <a:r>
              <a:rPr/>
              <a:t>Modify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“</a:t>
            </a:r>
            <a:r>
              <a:rPr/>
              <a:t>therapy_type</a:t>
            </a:r>
            <a:r>
              <a:rPr/>
              <a:t>”</a:t>
            </a:r>
            <a:r>
              <a:rPr/>
              <a:t>"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contain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chemotherapy,</a:t>
            </a:r>
            <a:r>
              <a:rPr/>
              <a:t> </a:t>
            </a:r>
            <a:r>
              <a:rPr/>
              <a:t>hormone</a:t>
            </a:r>
            <a:r>
              <a:rPr/>
              <a:t> </a:t>
            </a:r>
            <a:r>
              <a:rPr/>
              <a:t>therapy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(lump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infrequent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Other)</a:t>
            </a:r>
            <a:r>
              <a:rPr/>
              <a:t> </a:t>
            </a:r>
            <a:r>
              <a:rPr/>
              <a:t>6.</a:t>
            </a:r>
            <a:r>
              <a:rPr/>
              <a:t> </a:t>
            </a:r>
            <a:r>
              <a:rPr/>
              <a:t>Modify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“</a:t>
            </a:r>
            <a:r>
              <a:rPr/>
              <a:t>race</a:t>
            </a:r>
            <a:r>
              <a:rPr/>
              <a:t>”</a:t>
            </a:r>
            <a:r>
              <a:rPr/>
              <a:t>"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contain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black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african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white</a:t>
            </a:r>
            <a:r>
              <a:rPr/>
              <a:t> </a:t>
            </a:r>
            <a:r>
              <a:rPr/>
              <a:t>(lump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Other)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1032</a:t>
            </a:r>
            <a:r>
              <a:rPr/>
              <a:t> </a:t>
            </a:r>
            <a:r>
              <a:rPr/>
              <a:t>observations.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distribution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mostly</a:t>
            </a:r>
            <a:r>
              <a:rPr/>
              <a:t> </a:t>
            </a:r>
            <a:r>
              <a:rPr/>
              <a:t>symmetric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59</a:t>
            </a:r>
            <a:r>
              <a:rPr/>
              <a:t> </a:t>
            </a:r>
            <a:r>
              <a:rPr/>
              <a:t>years,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deviation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13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ranging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29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90</a:t>
            </a:r>
            <a:r>
              <a:rPr/>
              <a:t> </a:t>
            </a:r>
            <a:r>
              <a:rPr/>
              <a:t>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Distribution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(either</a:t>
            </a:r>
            <a:r>
              <a:rPr/>
              <a:t> </a:t>
            </a:r>
            <a:r>
              <a:rPr/>
              <a:t>censored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death)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considering</a:t>
            </a:r>
            <a:r>
              <a:rPr/>
              <a:t> </a:t>
            </a:r>
            <a:r>
              <a:rPr/>
              <a:t>censoring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skewed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2.5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standard</a:t>
            </a:r>
            <a:r>
              <a:rPr/>
              <a:t> </a:t>
            </a:r>
            <a:r>
              <a:rPr/>
              <a:t>deviation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2.8</a:t>
            </a:r>
            <a:r>
              <a:rPr/>
              <a:t> </a:t>
            </a:r>
            <a:r>
              <a:rPr/>
              <a:t>years.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helpful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censoring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So,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consider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censored</a:t>
            </a:r>
            <a:r>
              <a:rPr/>
              <a:t> </a:t>
            </a:r>
            <a:r>
              <a:rPr/>
              <a:t>plots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observe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questions,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data.</a:t>
            </a:r>
          </a:p>
          <a:p>
            <a:pPr lvl="0" marL="0" indent="0">
              <a:buNone/>
            </a:pPr>
          </a:p>
          <a:p>
            <a:pPr lvl="1"/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analyze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predictor</a:t>
            </a:r>
            <a:r>
              <a:rPr/>
              <a:t> </a:t>
            </a:r>
            <a:r>
              <a:rPr/>
              <a:t>separately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consider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predictors</a:t>
            </a:r>
            <a:r>
              <a:rPr/>
              <a:t> </a:t>
            </a:r>
            <a:r>
              <a:rPr/>
              <a:t>together</a:t>
            </a:r>
          </a:p>
          <a:p>
            <a:pPr lvl="0" marL="0" indent="0">
              <a:buNone/>
            </a:pPr>
          </a:p>
          <a:p>
            <a:pPr lvl="1"/>
            <a:r>
              <a:rPr/>
              <a:t>For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predictor,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models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non-parametric,</a:t>
            </a:r>
            <a:r>
              <a:rPr/>
              <a:t> </a:t>
            </a:r>
            <a:r>
              <a:rPr/>
              <a:t>parametric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semi-parametric,</a:t>
            </a:r>
            <a:r>
              <a:rPr/>
              <a:t> </a:t>
            </a:r>
            <a:r>
              <a:rPr/>
              <a:t>Together,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required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analysis.</a:t>
            </a:r>
          </a:p>
          <a:p>
            <a:pPr lvl="0" marL="0" indent="0">
              <a:buNone/>
            </a:pPr>
          </a:p>
          <a:p>
            <a:pPr lvl="1"/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non-parametric</a:t>
            </a:r>
            <a:r>
              <a:rPr/>
              <a:t> </a:t>
            </a:r>
            <a:r>
              <a:rPr/>
              <a:t>method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assumed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distribution.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empirical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modeling</a:t>
            </a:r>
          </a:p>
          <a:p>
            <a:pPr lvl="0" marL="0" indent="0">
              <a:buNone/>
            </a:pPr>
          </a:p>
          <a:p>
            <a:pPr lvl="1"/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parametric</a:t>
            </a:r>
            <a:r>
              <a:rPr/>
              <a:t> </a:t>
            </a:r>
            <a:r>
              <a:rPr/>
              <a:t>models,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assumed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distribution</a:t>
            </a:r>
            <a:r>
              <a:rPr/>
              <a:t> </a:t>
            </a:r>
            <a:r>
              <a:rPr/>
              <a:t>–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exponential,</a:t>
            </a:r>
            <a:r>
              <a:rPr/>
              <a:t> </a:t>
            </a:r>
            <a:r>
              <a:rPr/>
              <a:t>Weibull,</a:t>
            </a:r>
            <a:r>
              <a:rPr/>
              <a:t> </a:t>
            </a:r>
            <a:r>
              <a:rPr/>
              <a:t>log-logistic,</a:t>
            </a:r>
            <a:r>
              <a:rPr/>
              <a:t> </a:t>
            </a:r>
            <a:r>
              <a:rPr/>
              <a:t>etc.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considered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Exponential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Weibull</a:t>
            </a:r>
            <a:r>
              <a:rPr/>
              <a:t> </a:t>
            </a:r>
            <a:r>
              <a:rPr/>
              <a:t>distributions</a:t>
            </a:r>
            <a:r>
              <a:rPr/>
              <a:t> </a:t>
            </a:r>
            <a:r>
              <a:rPr/>
              <a:t>here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Cox</a:t>
            </a:r>
            <a:r>
              <a:rPr/>
              <a:t> </a:t>
            </a:r>
            <a:r>
              <a:rPr/>
              <a:t>Proportional</a:t>
            </a:r>
            <a:r>
              <a:rPr/>
              <a:t> </a:t>
            </a:r>
            <a:r>
              <a:rPr/>
              <a:t>Hazard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semi-parametric,</a:t>
            </a:r>
            <a:r>
              <a:rPr/>
              <a:t> </a:t>
            </a:r>
            <a:r>
              <a:rPr/>
              <a:t>containing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parametric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non-parametric</a:t>
            </a:r>
            <a:r>
              <a:rPr/>
              <a:t> </a:t>
            </a:r>
            <a:r>
              <a:rPr/>
              <a:t>components.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assumptions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distribution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hazard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instantaneous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presence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covariates.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hazard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modeled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linear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covariates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age,</a:t>
            </a:r>
            <a:r>
              <a:rPr/>
              <a:t> </a:t>
            </a:r>
            <a:r>
              <a:rPr/>
              <a:t>race,</a:t>
            </a:r>
            <a:r>
              <a:rPr/>
              <a:t> </a:t>
            </a:r>
            <a:r>
              <a:rPr/>
              <a:t>therapy</a:t>
            </a:r>
            <a:r>
              <a:rPr/>
              <a:t> </a:t>
            </a:r>
            <a:r>
              <a:rPr/>
              <a:t>type,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Kaplan-Meier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</a:t>
            </a:r>
            <a:r>
              <a:rPr/>
              <a:t> </a:t>
            </a:r>
            <a:r>
              <a:rPr/>
              <a:t>shows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probability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since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diagnosed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none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predictors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accounted</a:t>
            </a:r>
            <a:r>
              <a:rPr/>
              <a:t> </a:t>
            </a:r>
            <a:r>
              <a:rPr/>
              <a:t>for.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seen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decreases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slowly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years,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decreases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linearly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stabilizes</a:t>
            </a:r>
            <a:r>
              <a:rPr/>
              <a:t> </a:t>
            </a:r>
            <a:r>
              <a:rPr/>
              <a:t>around</a:t>
            </a:r>
            <a:r>
              <a:rPr/>
              <a:t> </a:t>
            </a:r>
            <a:r>
              <a:rPr/>
              <a:t>12</a:t>
            </a:r>
            <a:r>
              <a:rPr/>
              <a:t> </a:t>
            </a:r>
            <a:r>
              <a:rPr/>
              <a:t>years.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104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1032</a:t>
            </a:r>
            <a:r>
              <a:rPr/>
              <a:t> </a:t>
            </a:r>
            <a:r>
              <a:rPr/>
              <a:t>observations.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overall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estimate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median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9.5</a:t>
            </a:r>
            <a:r>
              <a:rPr/>
              <a:t> </a:t>
            </a:r>
            <a:r>
              <a:rPr/>
              <a:t>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split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3</a:t>
            </a:r>
            <a:r>
              <a:rPr/>
              <a:t> </a:t>
            </a:r>
            <a:r>
              <a:rPr/>
              <a:t>groups:</a:t>
            </a:r>
            <a:r>
              <a:rPr/>
              <a:t> </a:t>
            </a:r>
            <a:r>
              <a:rPr/>
              <a:t>young,</a:t>
            </a:r>
            <a:r>
              <a:rPr/>
              <a:t> </a:t>
            </a:r>
            <a:r>
              <a:rPr/>
              <a:t>old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middle</a:t>
            </a:r>
            <a:br/>
          </a:p>
          <a:p>
            <a:pPr lvl="0" marL="0" indent="0">
              <a:buNone/>
            </a:pPr>
          </a:p>
          <a:p>
            <a:pPr lvl="1"/>
            <a:r>
              <a:rPr/>
              <a:t>Less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10%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40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old.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equally</a:t>
            </a:r>
            <a:r>
              <a:rPr/>
              <a:t> </a:t>
            </a:r>
            <a:r>
              <a:rPr/>
              <a:t>distributed.</a:t>
            </a:r>
            <a:br/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young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(92%)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old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(</a:t>
            </a:r>
            <a:r>
              <a:rPr/>
              <a:t> </a:t>
            </a:r>
            <a:r>
              <a:rPr/>
              <a:t>88%).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median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highest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middle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12.21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9.36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old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followed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8.4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young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group.</a:t>
            </a:r>
            <a:br/>
          </a:p>
          <a:p>
            <a:pPr lvl="0" marL="0" indent="0">
              <a:buNone/>
            </a:pPr>
          </a:p>
          <a:p>
            <a:pPr lvl="1"/>
            <a:r>
              <a:rPr/>
              <a:t>On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log-rank</a:t>
            </a:r>
            <a:r>
              <a:rPr/>
              <a:t> </a:t>
            </a:r>
            <a:r>
              <a:rPr/>
              <a:t>statistic,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middle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old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found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significantly</a:t>
            </a:r>
            <a:r>
              <a:rPr/>
              <a:t> </a:t>
            </a:r>
            <a:r>
              <a:rPr/>
              <a:t>different.</a:t>
            </a:r>
          </a:p>
          <a:p>
            <a:pPr lvl="0" marL="0" indent="0">
              <a:buNone/>
            </a:pPr>
          </a:p>
          <a:p>
            <a:pPr lvl="1"/>
            <a:r>
              <a:rPr/>
              <a:t>So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race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missing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10%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subjects.</a:t>
            </a:r>
            <a:r>
              <a:rPr/>
              <a:t> </a:t>
            </a:r>
            <a:r>
              <a:rPr/>
              <a:t>76%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white,</a:t>
            </a:r>
            <a:r>
              <a:rPr/>
              <a:t> </a:t>
            </a:r>
            <a:r>
              <a:rPr/>
              <a:t>18%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black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6%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races.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approximately</a:t>
            </a:r>
            <a:r>
              <a:rPr/>
              <a:t> </a:t>
            </a:r>
            <a:r>
              <a:rPr/>
              <a:t>90%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black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white</a:t>
            </a:r>
            <a:r>
              <a:rPr/>
              <a:t> </a:t>
            </a:r>
            <a:r>
              <a:rPr/>
              <a:t>races.</a:t>
            </a:r>
            <a:br/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races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white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black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African-American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median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9.5</a:t>
            </a:r>
            <a:r>
              <a:rPr/>
              <a:t> </a:t>
            </a:r>
            <a:r>
              <a:rPr/>
              <a:t>years.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log</a:t>
            </a:r>
            <a:r>
              <a:rPr/>
              <a:t> </a:t>
            </a:r>
            <a:r>
              <a:rPr/>
              <a:t>rank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indicates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significantly</a:t>
            </a:r>
            <a:r>
              <a:rPr/>
              <a:t> </a:t>
            </a:r>
            <a:r>
              <a:rPr/>
              <a:t>different.</a:t>
            </a:r>
            <a:r>
              <a:rPr/>
              <a:t> </a:t>
            </a:r>
            <a:r>
              <a:rPr/>
              <a:t>So,</a:t>
            </a:r>
            <a:r>
              <a:rPr/>
              <a:t> </a:t>
            </a:r>
            <a:r>
              <a:rPr/>
              <a:t>race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predictor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Hispanic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Latino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96%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non-Hispanic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Latino.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centuries,</a:t>
            </a:r>
            <a:r>
              <a:rPr/>
              <a:t> </a:t>
            </a:r>
            <a:r>
              <a:rPr/>
              <a:t>scientists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making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scientific</a:t>
            </a:r>
            <a:r>
              <a:rPr/>
              <a:t> </a:t>
            </a:r>
            <a:r>
              <a:rPr/>
              <a:t>innovations.</a:t>
            </a:r>
            <a:r>
              <a:rPr/>
              <a:t> </a:t>
            </a:r>
            <a:r>
              <a:rPr/>
              <a:t>Whenever</a:t>
            </a:r>
            <a:r>
              <a:rPr/>
              <a:t> </a:t>
            </a:r>
            <a:r>
              <a:rPr/>
              <a:t>possible,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findings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tested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validated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others.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relatively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earlier.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becoming</a:t>
            </a:r>
            <a:r>
              <a:rPr/>
              <a:t> </a:t>
            </a:r>
            <a:r>
              <a:rPr/>
              <a:t>harder</a:t>
            </a:r>
            <a:r>
              <a:rPr/>
              <a:t> </a:t>
            </a:r>
            <a:r>
              <a:rPr/>
              <a:t>withe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advances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technologies,</a:t>
            </a:r>
            <a:r>
              <a:rPr/>
              <a:t> </a:t>
            </a:r>
            <a:r>
              <a:rPr/>
              <a:t>methodologies,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Victoria</a:t>
            </a:r>
            <a:r>
              <a:rPr/>
              <a:t> </a:t>
            </a:r>
            <a:r>
              <a:rPr/>
              <a:t>Stodden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Standford</a:t>
            </a:r>
            <a:r>
              <a:rPr/>
              <a:t> </a:t>
            </a:r>
            <a:r>
              <a:rPr/>
              <a:t>University</a:t>
            </a:r>
            <a:r>
              <a:rPr/>
              <a:t> </a:t>
            </a:r>
            <a:r>
              <a:rPr/>
              <a:t>Details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reproducible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OpenScience</a:t>
            </a:r>
            <a:r>
              <a:rPr/>
              <a:t> </a:t>
            </a:r>
            <a:r>
              <a:rPr/>
              <a:t>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45%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chemotherapy,</a:t>
            </a:r>
            <a:r>
              <a:rPr/>
              <a:t> </a:t>
            </a:r>
            <a:r>
              <a:rPr/>
              <a:t>25%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hormone</a:t>
            </a:r>
            <a:r>
              <a:rPr/>
              <a:t> </a:t>
            </a:r>
            <a:r>
              <a:rPr/>
              <a:t>therapy,</a:t>
            </a:r>
            <a:r>
              <a:rPr/>
              <a:t> </a:t>
            </a:r>
            <a:r>
              <a:rPr/>
              <a:t>1%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therapy.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therapy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25%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therapy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highest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26%.</a:t>
            </a:r>
          </a:p>
          <a:p>
            <a:pPr lvl="0" marL="0" indent="0">
              <a:buNone/>
            </a:pPr>
          </a:p>
          <a:p>
            <a:pPr lvl="1"/>
            <a:r>
              <a:rPr/>
              <a:t>we</a:t>
            </a:r>
            <a:r>
              <a:rPr/>
              <a:t> </a:t>
            </a:r>
            <a:r>
              <a:rPr/>
              <a:t>observe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hazard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administered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reported.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administered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median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7</a:t>
            </a:r>
            <a:r>
              <a:rPr/>
              <a:t> </a:t>
            </a:r>
            <a:r>
              <a:rPr/>
              <a:t>years</a:t>
            </a:r>
          </a:p>
          <a:p>
            <a:pPr lvl="0" marL="0" indent="0">
              <a:buNone/>
            </a:pPr>
          </a:p>
          <a:p>
            <a:pPr lvl="1"/>
            <a:r>
              <a:rPr/>
              <a:t>Therapy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Approximately</a:t>
            </a:r>
            <a:r>
              <a:rPr/>
              <a:t> </a:t>
            </a:r>
            <a:r>
              <a:rPr/>
              <a:t>50%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diagnosed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2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2%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either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X.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percentage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highest</a:t>
            </a:r>
            <a:r>
              <a:rPr/>
              <a:t> </a:t>
            </a:r>
            <a:r>
              <a:rPr/>
              <a:t>(almost</a:t>
            </a:r>
            <a:r>
              <a:rPr/>
              <a:t> </a:t>
            </a:r>
            <a:r>
              <a:rPr/>
              <a:t>50%)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4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X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lowest</a:t>
            </a:r>
            <a:r>
              <a:rPr/>
              <a:t> </a:t>
            </a:r>
            <a:r>
              <a:rPr/>
              <a:t>(7%)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1</a:t>
            </a:r>
          </a:p>
          <a:p>
            <a:pPr lvl="0" marL="0" indent="0">
              <a:buNone/>
            </a:pPr>
          </a:p>
          <a:p>
            <a:pPr lvl="1"/>
            <a:r>
              <a:rPr/>
              <a:t>we</a:t>
            </a:r>
            <a:r>
              <a:rPr/>
              <a:t> </a:t>
            </a:r>
            <a:r>
              <a:rPr/>
              <a:t>observe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hazard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steadily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diagnosed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number.</a:t>
            </a:r>
            <a:r>
              <a:rPr/>
              <a:t> </a:t>
            </a:r>
            <a:r>
              <a:rPr/>
              <a:t>Correspondingly,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median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steadily</a:t>
            </a:r>
            <a:r>
              <a:rPr/>
              <a:t> </a:t>
            </a:r>
            <a:r>
              <a:rPr/>
              <a:t>reduces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10.8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3.7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4.</a:t>
            </a:r>
          </a:p>
          <a:p>
            <a:pPr lvl="0" marL="0" indent="0">
              <a:buNone/>
            </a:pPr>
          </a:p>
          <a:p>
            <a:pPr lvl="1"/>
            <a:r>
              <a:rPr/>
              <a:t>Next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pairs,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stage1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stage2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significantly</a:t>
            </a:r>
            <a:r>
              <a:rPr/>
              <a:t> </a:t>
            </a:r>
            <a:r>
              <a:rPr/>
              <a:t>different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found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significantly</a:t>
            </a:r>
            <a:r>
              <a:rPr/>
              <a:t> </a:t>
            </a:r>
            <a:r>
              <a:rPr/>
              <a:t>different</a:t>
            </a:r>
          </a:p>
          <a:p>
            <a:pPr lvl="0" marL="0" indent="0">
              <a:buNone/>
            </a:pPr>
          </a:p>
          <a:p>
            <a:pPr lvl="1"/>
            <a:r>
              <a:rPr/>
              <a:t>When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reduces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16%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2,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45%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3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70%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4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Pathological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50%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2</a:t>
            </a:r>
            <a:r>
              <a:rPr/>
              <a:t> </a:t>
            </a:r>
            <a:r>
              <a:rPr/>
              <a:t>tumors,</a:t>
            </a:r>
            <a:r>
              <a:rPr/>
              <a:t> </a:t>
            </a:r>
            <a:r>
              <a:rPr/>
              <a:t>followed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25%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tumors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1.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decreases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tumor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95%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73%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4.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median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average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10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tumor</a:t>
            </a:r>
            <a:r>
              <a:rPr/>
              <a:t> </a:t>
            </a:r>
            <a:r>
              <a:rPr/>
              <a:t>stages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reduces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4.5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t4</a:t>
            </a:r>
            <a:r>
              <a:rPr/>
              <a:t> </a:t>
            </a:r>
            <a:r>
              <a:rPr/>
              <a:t>stage.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tumor</a:t>
            </a:r>
            <a:r>
              <a:rPr/>
              <a:t> </a:t>
            </a:r>
            <a:r>
              <a:rPr/>
              <a:t>stages,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statistically</a:t>
            </a:r>
            <a:r>
              <a:rPr/>
              <a:t> </a:t>
            </a:r>
            <a:r>
              <a:rPr/>
              <a:t>significantly</a:t>
            </a:r>
            <a:r>
              <a:rPr/>
              <a:t> </a:t>
            </a:r>
            <a:r>
              <a:rPr/>
              <a:t>different.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implies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tumor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predictor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In</a:t>
            </a:r>
            <a:r>
              <a:rPr/>
              <a:t> </a:t>
            </a:r>
            <a:r>
              <a:rPr/>
              <a:t>approximately</a:t>
            </a:r>
            <a:r>
              <a:rPr/>
              <a:t> </a:t>
            </a:r>
            <a:r>
              <a:rPr/>
              <a:t>85%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tumor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metastised</a:t>
            </a:r>
            <a:r>
              <a:rPr/>
              <a:t> </a:t>
            </a:r>
            <a:r>
              <a:rPr/>
              <a:t>(stage</a:t>
            </a:r>
            <a:r>
              <a:rPr/>
              <a:t> </a:t>
            </a:r>
            <a:r>
              <a:rPr/>
              <a:t>m0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cm0)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metasised</a:t>
            </a:r>
            <a:r>
              <a:rPr/>
              <a:t> </a:t>
            </a:r>
            <a:r>
              <a:rPr/>
              <a:t>(stage</a:t>
            </a:r>
            <a:r>
              <a:rPr/>
              <a:t> </a:t>
            </a:r>
            <a:r>
              <a:rPr/>
              <a:t>m1),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percentage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43%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median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reduces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around</a:t>
            </a:r>
            <a:r>
              <a:rPr/>
              <a:t> </a:t>
            </a:r>
            <a:r>
              <a:rPr/>
              <a:t>10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metastasis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3.7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metastasis.</a:t>
            </a:r>
          </a:p>
          <a:p>
            <a:pPr lvl="0" marL="0" indent="0">
              <a:buNone/>
            </a:pPr>
          </a:p>
          <a:p>
            <a:pPr lvl="1"/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found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statistically</a:t>
            </a:r>
            <a:r>
              <a:rPr/>
              <a:t> </a:t>
            </a:r>
            <a:r>
              <a:rPr/>
              <a:t>significant.</a:t>
            </a:r>
          </a:p>
          <a:p>
            <a:pPr lvl="0" marL="0" indent="0">
              <a:buNone/>
            </a:pPr>
          </a:p>
          <a:p>
            <a:pPr lvl="1"/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predictor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For</a:t>
            </a:r>
            <a:r>
              <a:rPr/>
              <a:t> </a:t>
            </a:r>
            <a:r>
              <a:rPr/>
              <a:t>50%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(no</a:t>
            </a:r>
            <a:r>
              <a:rPr/>
              <a:t> </a:t>
            </a:r>
            <a:r>
              <a:rPr/>
              <a:t>metastasis)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33%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metasised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lymph</a:t>
            </a:r>
            <a:r>
              <a:rPr/>
              <a:t> </a:t>
            </a:r>
            <a:r>
              <a:rPr/>
              <a:t>nodes</a:t>
            </a:r>
            <a:r>
              <a:rPr/>
              <a:t> </a:t>
            </a:r>
            <a:r>
              <a:rPr/>
              <a:t>(stage</a:t>
            </a:r>
            <a:r>
              <a:rPr/>
              <a:t> </a:t>
            </a:r>
            <a:r>
              <a:rPr/>
              <a:t>n1).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decreases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tumor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95%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n0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55%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nX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median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decreases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11.7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6.5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N0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NX.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found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significantly</a:t>
            </a:r>
            <a:r>
              <a:rPr/>
              <a:t> </a:t>
            </a:r>
            <a:r>
              <a:rPr/>
              <a:t>different.</a:t>
            </a:r>
          </a:p>
          <a:p>
            <a:pPr lvl="0" marL="0" indent="0">
              <a:buNone/>
            </a:pPr>
          </a:p>
          <a:p>
            <a:pPr lvl="1"/>
            <a:r>
              <a:rPr/>
              <a:t>Base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corresponds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metastasis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lymph</a:t>
            </a:r>
            <a:r>
              <a:rPr/>
              <a:t> </a:t>
            </a:r>
            <a:r>
              <a:rPr/>
              <a:t>nodes</a:t>
            </a:r>
            <a:r>
              <a:rPr/>
              <a:t> </a:t>
            </a:r>
            <a:r>
              <a:rPr/>
              <a:t>(stage</a:t>
            </a:r>
            <a:r>
              <a:rPr/>
              <a:t> </a:t>
            </a:r>
            <a:r>
              <a:rPr/>
              <a:t>n0).</a:t>
            </a:r>
          </a:p>
          <a:p>
            <a:pPr lvl="0" marL="0" indent="0">
              <a:buNone/>
            </a:pPr>
          </a:p>
          <a:p>
            <a:pPr lvl="1"/>
            <a:r>
              <a:rPr/>
              <a:t>For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stages,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</a:p>
          <a:p>
            <a:pPr lvl="0" marL="0" indent="0">
              <a:buNone/>
            </a:pPr>
          </a:p>
          <a:p>
            <a:pPr lvl="2"/>
            <a:r>
              <a:rPr/>
              <a:t>Increases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1.95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metastasis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1-3</a:t>
            </a:r>
            <a:r>
              <a:rPr/>
              <a:t> </a:t>
            </a:r>
            <a:r>
              <a:rPr/>
              <a:t>lymph</a:t>
            </a:r>
            <a:r>
              <a:rPr/>
              <a:t> </a:t>
            </a:r>
            <a:r>
              <a:rPr/>
              <a:t>nodes</a:t>
            </a:r>
            <a:r>
              <a:rPr/>
              <a:t> </a:t>
            </a:r>
            <a:r>
              <a:rPr/>
              <a:t>(stage</a:t>
            </a:r>
            <a:r>
              <a:rPr/>
              <a:t> </a:t>
            </a:r>
            <a:r>
              <a:rPr/>
              <a:t>n1),</a:t>
            </a:r>
          </a:p>
          <a:p>
            <a:pPr lvl="0" marL="0" indent="0">
              <a:buNone/>
            </a:pPr>
          </a:p>
          <a:p>
            <a:pPr lvl="2"/>
            <a:r>
              <a:rPr/>
              <a:t>Increases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3.15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metastasis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4-9</a:t>
            </a:r>
            <a:r>
              <a:rPr/>
              <a:t> </a:t>
            </a:r>
            <a:r>
              <a:rPr/>
              <a:t>lymph</a:t>
            </a:r>
            <a:r>
              <a:rPr/>
              <a:t> </a:t>
            </a:r>
            <a:r>
              <a:rPr/>
              <a:t>nodes</a:t>
            </a:r>
            <a:r>
              <a:rPr/>
              <a:t> </a:t>
            </a:r>
            <a:r>
              <a:rPr/>
              <a:t>(stage</a:t>
            </a:r>
            <a:r>
              <a:rPr/>
              <a:t> </a:t>
            </a:r>
            <a:r>
              <a:rPr/>
              <a:t>n2)</a:t>
            </a:r>
          </a:p>
          <a:p>
            <a:pPr lvl="0" marL="0" indent="0">
              <a:buNone/>
            </a:pPr>
          </a:p>
          <a:p>
            <a:pPr lvl="2"/>
            <a:r>
              <a:rPr/>
              <a:t>Increases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5.22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metastasis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10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lymph</a:t>
            </a:r>
            <a:r>
              <a:rPr/>
              <a:t> </a:t>
            </a:r>
            <a:r>
              <a:rPr/>
              <a:t>nodes</a:t>
            </a:r>
            <a:r>
              <a:rPr/>
              <a:t> </a:t>
            </a:r>
            <a:r>
              <a:rPr/>
              <a:t>(stage</a:t>
            </a:r>
            <a:r>
              <a:rPr/>
              <a:t> </a:t>
            </a:r>
            <a:r>
              <a:rPr/>
              <a:t>n3).</a:t>
            </a:r>
            <a:r>
              <a:rPr/>
              <a:t> </a:t>
            </a:r>
            <a:r>
              <a:rPr/>
              <a:t>-The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lymph</a:t>
            </a:r>
            <a:r>
              <a:rPr/>
              <a:t> </a:t>
            </a:r>
            <a:r>
              <a:rPr/>
              <a:t>nodes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predictor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Pathological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determined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T,M,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</a:t>
            </a:r>
            <a:r>
              <a:rPr/>
              <a:t> </a:t>
            </a:r>
            <a:r>
              <a:rPr/>
              <a:t>stages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Pathological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Lymph</a:t>
            </a:r>
            <a:r>
              <a:rPr/>
              <a:t> </a:t>
            </a:r>
            <a:r>
              <a:rPr/>
              <a:t>Nodes</a:t>
            </a:r>
            <a:r>
              <a:rPr/>
              <a:t> </a:t>
            </a:r>
            <a:r>
              <a:rPr/>
              <a:t>stage.</a:t>
            </a:r>
            <a:br/>
          </a:p>
          <a:p>
            <a:pPr lvl="0" marL="0" indent="0">
              <a:buNone/>
            </a:pPr>
          </a:p>
          <a:p>
            <a:pPr lvl="1"/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Cox</a:t>
            </a:r>
            <a:r>
              <a:rPr/>
              <a:t> </a:t>
            </a:r>
            <a:r>
              <a:rPr/>
              <a:t>Proportional</a:t>
            </a:r>
            <a:r>
              <a:rPr/>
              <a:t> </a:t>
            </a:r>
            <a:r>
              <a:rPr/>
              <a:t>Hazard</a:t>
            </a:r>
            <a:r>
              <a:rPr/>
              <a:t> </a:t>
            </a:r>
            <a:r>
              <a:rPr/>
              <a:t>model,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initially</a:t>
            </a:r>
            <a:r>
              <a:rPr/>
              <a:t> </a:t>
            </a:r>
            <a:r>
              <a:rPr/>
              <a:t>build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models:</a:t>
            </a:r>
          </a:p>
          <a:p>
            <a:pPr lvl="0" marL="0" indent="0">
              <a:buNone/>
            </a:pPr>
          </a:p>
          <a:p>
            <a:pPr lvl="2"/>
            <a:r>
              <a:rPr/>
              <a:t>one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diagnosis.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type,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pathological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</a:p>
          <a:p>
            <a:pPr lvl="0" marL="0" indent="0">
              <a:buNone/>
            </a:pPr>
          </a:p>
          <a:p>
            <a:pPr lvl="2"/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diagnosis.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type,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lymph</a:t>
            </a:r>
            <a:r>
              <a:rPr/>
              <a:t> </a:t>
            </a:r>
            <a:r>
              <a:rPr/>
              <a:t>node</a:t>
            </a:r>
            <a:r>
              <a:rPr/>
              <a:t> </a:t>
            </a:r>
            <a:r>
              <a:rPr/>
              <a:t>staging.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pathological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found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fit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considered</a:t>
            </a:r>
            <a:r>
              <a:rPr/>
              <a:t> </a:t>
            </a:r>
            <a:r>
              <a:rPr/>
              <a:t>here.</a:t>
            </a:r>
            <a:r>
              <a:rPr/>
              <a:t> </a:t>
            </a:r>
            <a:r>
              <a:rPr/>
              <a:t>Comparisons</a:t>
            </a:r>
            <a:r>
              <a:rPr/>
              <a:t> </a:t>
            </a:r>
            <a:r>
              <a:rPr/>
              <a:t>made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AICc</a:t>
            </a:r>
            <a:r>
              <a:rPr/>
              <a:t> </a:t>
            </a:r>
            <a:r>
              <a:rPr/>
              <a:t>parameter</a:t>
            </a:r>
            <a:r>
              <a:rPr/>
              <a:t> </a:t>
            </a:r>
            <a:r>
              <a:rPr/>
              <a:t>(Akaike’s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Criterion)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absence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interactions,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predictors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found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significant.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base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0,</a:t>
            </a:r>
            <a:r>
              <a:rPr/>
              <a:t> </a:t>
            </a:r>
            <a:r>
              <a:rPr/>
              <a:t>chemotherapy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pathological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1.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hazard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helps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predictor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base</a:t>
            </a:r>
            <a:r>
              <a:rPr/>
              <a:t> </a:t>
            </a:r>
            <a:r>
              <a:rPr/>
              <a:t>value.</a:t>
            </a:r>
          </a:p>
          <a:p>
            <a:pPr lvl="0" marL="0" indent="0">
              <a:buNone/>
            </a:pPr>
          </a:p>
          <a:p>
            <a:pPr lvl="1"/>
            <a:r>
              <a:rPr/>
              <a:t>For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year,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1.02</a:t>
            </a:r>
          </a:p>
          <a:p>
            <a:pPr lvl="0" marL="0" indent="0">
              <a:buNone/>
            </a:pPr>
          </a:p>
          <a:p>
            <a:pPr lvl="1"/>
            <a:r>
              <a:rPr/>
              <a:t>Compared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chemotherapy</a:t>
            </a:r>
            <a:r>
              <a:rPr/>
              <a:t> </a:t>
            </a:r>
            <a:r>
              <a:rPr/>
              <a:t>treatment,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treatment.</a:t>
            </a:r>
          </a:p>
          <a:p>
            <a:pPr lvl="0" marL="0" indent="0">
              <a:buNone/>
            </a:pPr>
          </a:p>
          <a:p>
            <a:pPr lvl="1"/>
            <a:r>
              <a:rPr/>
              <a:t>Compared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diagnosed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1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5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staging</a:t>
            </a:r>
            <a:r>
              <a:rPr/>
              <a:t> </a:t>
            </a:r>
            <a:r>
              <a:rPr/>
              <a:t>diagnosis.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median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time?</a:t>
            </a:r>
          </a:p>
          <a:p>
            <a:pPr lvl="0" marL="0" indent="0">
              <a:buNone/>
            </a:pPr>
          </a:p>
          <a:p>
            <a:pPr lvl="1">
              <a:buAutoNum type="arabicPeriod"/>
            </a:pPr>
            <a:r>
              <a:rPr/>
              <a:t>What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factors?</a:t>
            </a:r>
            <a:r>
              <a:rPr/>
              <a:t> </a:t>
            </a:r>
            <a:r>
              <a:rPr/>
              <a:t>3..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cancer?</a:t>
            </a:r>
            <a:br/>
          </a:p>
          <a:p>
            <a:pPr lvl="0" marL="0" indent="0">
              <a:buNone/>
            </a:pPr>
          </a:p>
          <a:p>
            <a:pPr lvl="1">
              <a:buAutoNum type="alphaLcPeriod"/>
            </a:pPr>
            <a:r>
              <a:rPr/>
              <a:t>For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year,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1.02</a:t>
            </a:r>
          </a:p>
          <a:p>
            <a:pPr lvl="0" marL="0" indent="0">
              <a:buNone/>
            </a:pPr>
          </a:p>
          <a:p>
            <a:pPr lvl="1">
              <a:buAutoNum type="alphaLcPeriod"/>
            </a:pPr>
            <a:r>
              <a:rPr/>
              <a:t>Compared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treatment,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significantly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5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.</a:t>
            </a:r>
          </a:p>
          <a:p>
            <a:pPr lvl="0" marL="0" indent="0">
              <a:buNone/>
            </a:pPr>
          </a:p>
          <a:p>
            <a:pPr lvl="1">
              <a:buAutoNum type="alphaLcPeriod"/>
            </a:pP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increases</a:t>
            </a:r>
            <a:r>
              <a:rPr/>
              <a:t> </a:t>
            </a:r>
            <a:r>
              <a:rPr/>
              <a:t>steadily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diagnosed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  <a:r>
              <a:rPr/>
              <a:t> </a:t>
            </a:r>
            <a:r>
              <a:rPr/>
              <a:t>number.</a:t>
            </a:r>
          </a:p>
          <a:p>
            <a:pPr lvl="0" marL="0" indent="0">
              <a:buNone/>
            </a:pPr>
          </a:p>
          <a:p>
            <a:pPr lvl="1">
              <a:buAutoNum type="alphaLcPeriod"/>
            </a:pP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lymph</a:t>
            </a:r>
            <a:r>
              <a:rPr/>
              <a:t> </a:t>
            </a:r>
            <a:r>
              <a:rPr/>
              <a:t>nodes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tumor</a:t>
            </a:r>
            <a:r>
              <a:rPr/>
              <a:t> </a:t>
            </a:r>
            <a:r>
              <a:rPr/>
              <a:t>cells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metastasized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increasing</a:t>
            </a:r>
            <a:r>
              <a:rPr/>
              <a:t> </a:t>
            </a:r>
            <a:r>
              <a:rPr/>
              <a:t>correspondingly.</a:t>
            </a:r>
          </a:p>
          <a:p>
            <a:pPr lvl="0" marL="0" indent="0">
              <a:buNone/>
            </a:pPr>
          </a:p>
          <a:p>
            <a:pPr lvl="1">
              <a:buAutoNum type="arabicPeriod"/>
            </a:pP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influence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cancer?</a:t>
            </a:r>
          </a:p>
          <a:p>
            <a:pPr lvl="0" marL="0" indent="0">
              <a:buNone/>
            </a:pPr>
          </a:p>
          <a:p>
            <a:pPr lvl="1">
              <a:buAutoNum type="alphaLcPeriod"/>
            </a:pPr>
            <a:r>
              <a:rPr/>
              <a:t>Individually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similar.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38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Create</a:t>
            </a:r>
            <a:r>
              <a:rPr/>
              <a:t> </a:t>
            </a:r>
            <a:r>
              <a:rPr/>
              <a:t>bibiolography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BibTeX,</a:t>
            </a:r>
            <a:r>
              <a:rPr/>
              <a:t> </a:t>
            </a:r>
            <a:r>
              <a:rPr/>
              <a:t>BibLaTeX,</a:t>
            </a:r>
            <a:r>
              <a:rPr/>
              <a:t> </a:t>
            </a:r>
            <a:r>
              <a:rPr/>
              <a:t>EndNoteXML,</a:t>
            </a:r>
            <a:r>
              <a:rPr/>
              <a:t> </a:t>
            </a:r>
            <a:r>
              <a:rPr/>
              <a:t>etc</a:t>
            </a:r>
          </a:p>
          <a:p>
            <a:pPr lvl="0" marL="0" indent="0">
              <a:buNone/>
            </a:pPr>
          </a:p>
          <a:p>
            <a:pPr lvl="1"/>
            <a:r>
              <a:rPr/>
              <a:t>Add</a:t>
            </a:r>
            <a:r>
              <a:rPr/>
              <a:t> </a:t>
            </a:r>
            <a:r>
              <a:rPr/>
              <a:t>bibliography:</a:t>
            </a:r>
            <a:r>
              <a:rPr/>
              <a:t> </a:t>
            </a:r>
            <a:r>
              <a:rPr/>
              <a:t>ref.bib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YAML``</a:t>
            </a:r>
            <a:b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43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Key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pairs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colon</a:t>
            </a:r>
          </a:p>
          <a:p>
            <a:pPr lvl="0" marL="0" indent="0">
              <a:buNone/>
            </a:pPr>
          </a:p>
          <a:p>
            <a:pPr lvl="1"/>
            <a:r>
              <a:rPr/>
              <a:t>Nested</a:t>
            </a:r>
            <a:r>
              <a:rPr/>
              <a:t> </a:t>
            </a:r>
            <a:r>
              <a:rPr/>
              <a:t>key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pairs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indented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45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Not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reproduced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entirety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involved,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funding</a:t>
            </a:r>
          </a:p>
          <a:p>
            <a:pPr lvl="0" marL="0" indent="0">
              <a:buNone/>
            </a:pPr>
          </a:p>
          <a:p>
            <a:pPr lvl="1"/>
            <a:r>
              <a:rPr/>
              <a:t>Roger</a:t>
            </a:r>
            <a:r>
              <a:rPr/>
              <a:t> </a:t>
            </a:r>
            <a:r>
              <a:rPr/>
              <a:t>Peng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Johns</a:t>
            </a:r>
            <a:r>
              <a:rPr/>
              <a:t> </a:t>
            </a:r>
            <a:r>
              <a:rPr/>
              <a:t>Hopkins</a:t>
            </a:r>
            <a:r>
              <a:rPr/>
              <a:t> </a:t>
            </a:r>
            <a:r>
              <a:rPr/>
              <a:t>Distinguishes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replication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reproducibility</a:t>
            </a:r>
          </a:p>
          <a:p>
            <a:pPr lvl="0" marL="0" indent="0">
              <a:buNone/>
            </a:pPr>
          </a:p>
          <a:p>
            <a:pPr lvl="1"/>
            <a:r>
              <a:rPr/>
              <a:t>Reproduce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validation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learning</a:t>
            </a:r>
          </a:p>
          <a:p>
            <a:pPr lvl="0" marL="0" indent="0">
              <a:buNone/>
            </a:pPr>
          </a:p>
          <a:p>
            <a:pPr lvl="1"/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rr</a:t>
            </a:r>
            <a:r>
              <a:rPr/>
              <a:t> </a:t>
            </a:r>
            <a:r>
              <a:rPr/>
              <a:t>corresponds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reproducing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validating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Great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column</a:t>
            </a:r>
            <a:r>
              <a:rPr/>
              <a:t> </a:t>
            </a:r>
            <a:r>
              <a:rPr/>
              <a:t>format,</a:t>
            </a:r>
            <a:r>
              <a:rPr/>
              <a:t> </a:t>
            </a:r>
            <a:r>
              <a:rPr/>
              <a:t>speaker</a:t>
            </a:r>
            <a:r>
              <a:rPr/>
              <a:t> </a:t>
            </a:r>
            <a:r>
              <a:rPr/>
              <a:t>notes,</a:t>
            </a:r>
          </a:p>
          <a:p>
            <a:pPr lvl="0" marL="0" indent="0">
              <a:buNone/>
            </a:pPr>
          </a:p>
          <a:p>
            <a:pPr lvl="1"/>
            <a:r>
              <a:rPr/>
              <a:t>No</a:t>
            </a:r>
            <a:r>
              <a:rPr/>
              <a:t> </a:t>
            </a:r>
            <a:r>
              <a:rPr/>
              <a:t>animations</a:t>
            </a:r>
            <a:r>
              <a:rPr/>
              <a:t> </a:t>
            </a:r>
            <a:r>
              <a:rPr/>
              <a:t>yet!!</a:t>
            </a:r>
          </a:p>
          <a:p>
            <a:pPr lvl="0" marL="0" indent="0">
              <a:buNone/>
            </a:pPr>
          </a:p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highest</a:t>
            </a:r>
            <a:r>
              <a:rPr/>
              <a:t> </a:t>
            </a:r>
            <a:r>
              <a:rPr/>
              <a:t>header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creates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slide</a:t>
            </a:r>
          </a:p>
          <a:p>
            <a:pPr lvl="0" marL="0" indent="0">
              <a:buNone/>
            </a:pPr>
          </a:p>
          <a:p>
            <a:pPr lvl="1"/>
            <a:r>
              <a:rPr/>
              <a:t>Some</a:t>
            </a:r>
            <a:r>
              <a:rPr/>
              <a:t> </a:t>
            </a:r>
            <a:r>
              <a:rPr/>
              <a:t>adjustments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made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final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.pptx</a:t>
            </a:r>
            <a:r>
              <a:rPr/>
              <a:t> </a:t>
            </a:r>
            <a:r>
              <a:rPr/>
              <a:t>file</a:t>
            </a:r>
          </a:p>
          <a:p>
            <a:pPr lvl="0" marL="0" indent="0">
              <a:buNone/>
            </a:pPr>
          </a:p>
          <a:p>
            <a:pPr lvl="1"/>
            <a:r>
              <a:rPr/>
              <a:t>For</a:t>
            </a:r>
            <a:r>
              <a:rPr/>
              <a:t> </a:t>
            </a:r>
            <a:r>
              <a:rPr/>
              <a:t>examplefigures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tables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print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slide.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combine</a:t>
            </a:r>
            <a:r>
              <a:rPr/>
              <a:t> </a:t>
            </a:r>
            <a:r>
              <a:rPr/>
              <a:t>speaker</a:t>
            </a:r>
            <a:r>
              <a:rPr/>
              <a:t> </a:t>
            </a:r>
            <a:r>
              <a:rPr/>
              <a:t>notes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51</a:t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HAVE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SHOWN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DOCUMENTS?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Github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Docker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examples.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relevant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purpose.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52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reproducible,</a:t>
            </a:r>
            <a:r>
              <a:rPr/>
              <a:t> </a:t>
            </a:r>
            <a:r>
              <a:rPr/>
              <a:t>scientists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publicly</a:t>
            </a:r>
            <a:r>
              <a:rPr/>
              <a:t> </a:t>
            </a:r>
            <a:r>
              <a:rPr/>
              <a:t>available.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reproducible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souce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platforms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Creative</a:t>
            </a:r>
            <a:r>
              <a:rPr/>
              <a:t> </a:t>
            </a:r>
            <a:r>
              <a:rPr/>
              <a:t>Commmon</a:t>
            </a:r>
            <a:r>
              <a:rPr/>
              <a:t> </a:t>
            </a:r>
            <a:r>
              <a:rPr/>
              <a:t>Attribution</a:t>
            </a:r>
            <a:r>
              <a:rPr/>
              <a:t> </a:t>
            </a:r>
            <a:r>
              <a:rPr/>
              <a:t>(CC-BY)</a:t>
            </a:r>
            <a:r>
              <a:rPr/>
              <a:t> </a:t>
            </a:r>
            <a:r>
              <a:rPr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Sharing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sounds.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reproducible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Readers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reproduce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Challenges: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must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explain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comprehensive</a:t>
            </a:r>
            <a:r>
              <a:rPr/>
              <a:t> </a:t>
            </a:r>
            <a:r>
              <a:rPr/>
              <a:t>manner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location.</a:t>
            </a:r>
            <a:r>
              <a:rPr/>
              <a:t> </a:t>
            </a:r>
            <a:r>
              <a:rPr/>
              <a:t>Literate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documents</a:t>
            </a:r>
            <a:r>
              <a:rPr/>
              <a:t> </a:t>
            </a:r>
            <a:r>
              <a:rPr/>
              <a:t>helps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must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accessible</a:t>
            </a:r>
            <a:r>
              <a:rPr/>
              <a:t> </a:t>
            </a:r>
            <a:r>
              <a:rPr/>
              <a:t>manner.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repositories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Github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readers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computational</a:t>
            </a:r>
            <a:r>
              <a:rPr/>
              <a:t> </a:t>
            </a:r>
            <a:r>
              <a:rPr/>
              <a:t>environment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reproduce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results.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exhaustive</a:t>
            </a:r>
            <a:r>
              <a:rPr/>
              <a:t> </a:t>
            </a:r>
            <a:r>
              <a:rPr/>
              <a:t>technology,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computational</a:t>
            </a:r>
            <a:r>
              <a:rPr/>
              <a:t> </a:t>
            </a:r>
            <a:r>
              <a:rPr/>
              <a:t>environment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institutions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corporations</a:t>
            </a:r>
            <a:r>
              <a:rPr/>
              <a:t> </a:t>
            </a:r>
            <a:r>
              <a:rPr/>
              <a:t>vary</a:t>
            </a:r>
            <a:r>
              <a:rPr/>
              <a:t> </a:t>
            </a:r>
            <a:r>
              <a:rPr/>
              <a:t>vastly.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match.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addition,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project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dependencies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addition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code.</a:t>
            </a:r>
            <a:r>
              <a:rPr/>
              <a:t> </a:t>
            </a:r>
            <a:r>
              <a:rPr/>
              <a:t>Containers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docker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Amazon</a:t>
            </a:r>
            <a:r>
              <a:rPr/>
              <a:t> </a:t>
            </a:r>
            <a:r>
              <a:rPr/>
              <a:t>ECSmake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deploy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entire</a:t>
            </a:r>
            <a:r>
              <a:rPr/>
              <a:t> </a:t>
            </a:r>
            <a:r>
              <a:rPr/>
              <a:t>software.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Programming</a:t>
            </a:r>
            <a:r>
              <a:rPr/>
              <a:t> </a:t>
            </a:r>
            <a:r>
              <a:rPr/>
              <a:t>paradigm</a:t>
            </a:r>
            <a:r>
              <a:rPr/>
              <a:t> </a:t>
            </a:r>
            <a:r>
              <a:rPr/>
              <a:t>introduced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Donald</a:t>
            </a:r>
            <a:r>
              <a:rPr/>
              <a:t> </a:t>
            </a:r>
            <a:r>
              <a:rPr/>
              <a:t>Knuth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1980s.</a:t>
            </a:r>
            <a:r>
              <a:rPr/>
              <a:t> </a:t>
            </a:r>
            <a:r>
              <a:rPr/>
              <a:t>Combines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document</a:t>
            </a:r>
            <a:r>
              <a:rPr/>
              <a:t> </a:t>
            </a:r>
            <a:r>
              <a:rPr/>
              <a:t>language</a:t>
            </a:r>
          </a:p>
          <a:p>
            <a:pPr lvl="0" marL="0" indent="0">
              <a:buNone/>
            </a:pPr>
          </a:p>
          <a:p>
            <a:pPr lvl="1"/>
            <a:r>
              <a:rPr/>
              <a:t>Natural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English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interspersed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snippets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source</a:t>
            </a:r>
            <a:r>
              <a:rPr/>
              <a:t> </a:t>
            </a:r>
            <a:r>
              <a:rPr/>
              <a:t>code.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text</a:t>
            </a:r>
            <a:r>
              <a:rPr/>
              <a:t> </a:t>
            </a:r>
            <a:r>
              <a:rPr/>
              <a:t>explains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read</a:t>
            </a:r>
          </a:p>
          <a:p>
            <a:pPr lvl="0" marL="0" indent="0">
              <a:buNone/>
            </a:pPr>
          </a:p>
          <a:p>
            <a:pPr lvl="1"/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Document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basically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text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HTML</a:t>
            </a:r>
            <a:r>
              <a:rPr/>
              <a:t> </a:t>
            </a:r>
            <a:r>
              <a:rPr/>
              <a:t>converter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simplified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“</a:t>
            </a:r>
            <a:r>
              <a:rPr/>
              <a:t>markup</a:t>
            </a:r>
            <a:r>
              <a:rPr/>
              <a:t>”</a:t>
            </a:r>
            <a:r>
              <a:rPr/>
              <a:t> </a:t>
            </a:r>
            <a:r>
              <a:rPr/>
              <a:t>language"</a:t>
            </a:r>
          </a:p>
          <a:p>
            <a:pPr lvl="0" marL="0" indent="0">
              <a:buNone/>
            </a:pPr>
          </a:p>
          <a:p>
            <a:pPr lvl="1"/>
            <a:r>
              <a:rPr/>
              <a:t>Markdown</a:t>
            </a:r>
            <a:r>
              <a:rPr/>
              <a:t> </a:t>
            </a:r>
            <a:r>
              <a:rPr/>
              <a:t>helps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HTML</a:t>
            </a:r>
            <a:r>
              <a:rPr/>
              <a:t> </a:t>
            </a:r>
            <a:r>
              <a:rPr/>
              <a:t>header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section,</a:t>
            </a:r>
            <a:r>
              <a:rPr/>
              <a:t> </a:t>
            </a:r>
            <a:r>
              <a:rPr/>
              <a:t>itemized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ordered</a:t>
            </a:r>
            <a:r>
              <a:rPr/>
              <a:t> </a:t>
            </a:r>
            <a:r>
              <a:rPr/>
              <a:t>lists,</a:t>
            </a:r>
            <a:r>
              <a:rPr/>
              <a:t> </a:t>
            </a:r>
            <a:r>
              <a:rPr/>
              <a:t>bold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italics</a:t>
            </a:r>
            <a:r>
              <a:rPr/>
              <a:t> </a:t>
            </a:r>
            <a:r>
              <a:rPr/>
              <a:t>formats,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links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external</a:t>
            </a:r>
            <a:r>
              <a:rPr/>
              <a:t> </a:t>
            </a:r>
            <a:r>
              <a:rPr/>
              <a:t>links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image</a:t>
            </a:r>
          </a:p>
          <a:p>
            <a:pPr lvl="0" marL="0" indent="0">
              <a:buNone/>
            </a:pPr>
          </a:p>
          <a:p>
            <a:pPr lvl="1"/>
            <a:r>
              <a:rPr/>
              <a:t>Examples</a:t>
            </a:r>
            <a:r>
              <a:rPr/>
              <a:t> </a:t>
            </a:r>
            <a:r>
              <a:rPr/>
              <a:t>are</a:t>
            </a:r>
          </a:p>
          <a:p>
            <a:pPr lvl="0" marL="0" indent="0">
              <a:buNone/>
            </a:pPr>
          </a:p>
          <a:p>
            <a:pPr lvl="2"/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document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</a:t>
            </a:r>
          </a:p>
          <a:p>
            <a:pPr lvl="0" marL="0" indent="0">
              <a:buNone/>
            </a:pPr>
          </a:p>
          <a:p>
            <a:pPr lvl="2"/>
            <a:r>
              <a:rPr/>
              <a:t>Jupyter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Python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document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Python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concept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areas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study.</a:t>
            </a:r>
            <a:br/>
            <a:r>
              <a:rPr/>
              <a:t>I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chosen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relapse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death,</a:t>
            </a:r>
            <a:r>
              <a:rPr/>
              <a:t> </a:t>
            </a:r>
            <a:r>
              <a:rPr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Cancer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leading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worldwide</a:t>
            </a:r>
          </a:p>
          <a:p>
            <a:pPr lvl="0" marL="0" indent="0">
              <a:buNone/>
            </a:pPr>
          </a:p>
          <a:p>
            <a:pPr lvl="1"/>
            <a:r>
              <a:rPr/>
              <a:t>as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Statistics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Cancel</a:t>
            </a:r>
            <a:r>
              <a:rPr/>
              <a:t> </a:t>
            </a:r>
            <a:r>
              <a:rPr/>
              <a:t>Institute.</a:t>
            </a:r>
            <a:br/>
          </a:p>
          <a:p>
            <a:pPr lvl="0" marL="0" indent="0">
              <a:buNone/>
            </a:pPr>
          </a:p>
          <a:p>
            <a:pPr lvl="1"/>
            <a:r>
              <a:rPr/>
              <a:t>Death</a:t>
            </a:r>
            <a:r>
              <a:rPr/>
              <a:t> </a:t>
            </a:r>
            <a:r>
              <a:rPr/>
              <a:t>due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50%</a:t>
            </a:r>
            <a:r>
              <a:rPr/>
              <a:t> </a:t>
            </a:r>
            <a:r>
              <a:rPr/>
              <a:t>worldwide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around</a:t>
            </a:r>
            <a:r>
              <a:rPr/>
              <a:t> </a:t>
            </a:r>
            <a:r>
              <a:rPr/>
              <a:t>35%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concern.</a:t>
            </a:r>
          </a:p>
          <a:p>
            <a:pPr lvl="0" marL="0" indent="0">
              <a:buNone/>
            </a:pPr>
          </a:p>
          <a:p>
            <a:pPr lvl="1"/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note,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around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researching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topic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on,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friends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diagnosed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So,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decided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Genome</a:t>
            </a:r>
            <a:r>
              <a:rPr/>
              <a:t> </a:t>
            </a:r>
            <a:r>
              <a:rPr/>
              <a:t>Atlas</a:t>
            </a:r>
            <a:r>
              <a:rPr/>
              <a:t> </a:t>
            </a:r>
            <a:r>
              <a:rPr/>
              <a:t>(TCGA)</a:t>
            </a:r>
            <a:r>
              <a:rPr/>
              <a:t> </a:t>
            </a:r>
            <a:r>
              <a:rPr/>
              <a:t>Program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Institute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Human</a:t>
            </a:r>
            <a:r>
              <a:rPr/>
              <a:t> </a:t>
            </a:r>
            <a:r>
              <a:rPr/>
              <a:t>Genome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Institute</a:t>
            </a:r>
          </a:p>
          <a:p>
            <a:pPr lvl="0" marL="0" indent="0">
              <a:buNone/>
            </a:pPr>
          </a:p>
          <a:p>
            <a:pPr lvl="1"/>
            <a:r>
              <a:rPr/>
              <a:t>Provides</a:t>
            </a:r>
            <a:r>
              <a:rPr/>
              <a:t> </a:t>
            </a:r>
            <a:r>
              <a:rPr/>
              <a:t>publicly-available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high-throughput</a:t>
            </a:r>
            <a:r>
              <a:rPr/>
              <a:t> </a:t>
            </a:r>
            <a:r>
              <a:rPr/>
              <a:t>genomic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thirty-three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cancers.</a:t>
            </a:r>
          </a:p>
          <a:p>
            <a:pPr lvl="0" marL="0" indent="0">
              <a:buNone/>
            </a:pPr>
          </a:p>
          <a:p>
            <a:pPr lvl="1"/>
            <a:r>
              <a:rPr/>
              <a:t>Data</a:t>
            </a:r>
            <a:r>
              <a:rPr/>
              <a:t> </a:t>
            </a:r>
            <a:r>
              <a:rPr/>
              <a:t>source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widely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led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vast</a:t>
            </a:r>
            <a:r>
              <a:rPr/>
              <a:t> </a:t>
            </a:r>
            <a:r>
              <a:rPr/>
              <a:t>improvements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diagnosing,</a:t>
            </a:r>
            <a:r>
              <a:rPr/>
              <a:t> </a:t>
            </a:r>
            <a:r>
              <a:rPr/>
              <a:t>treating,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preventing</a:t>
            </a:r>
            <a:r>
              <a:rPr/>
              <a:t> </a:t>
            </a:r>
            <a:r>
              <a:rPr/>
              <a:t>cancer.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C943E-EFFF-7A4E-A207-9430F34527DF}" type="slidenum">
              <a:rPr lang="en-US"/>
              <a:t>14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" y="0"/>
            <a:ext cx="14626590" cy="8246671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A2E2D554-9BE3-E245-981D-6A1FF50E6225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80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AD61B-58FA-3246-B54B-455E0D98BEF5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0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D35FC-9635-7C41-8643-FF1C2DB2C254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95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5517-8361-754F-9F17-91A34370B66B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399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D35A6-623C-9C49-8488-F6C4558539A4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00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57DE-A8FC-3F4B-B3B2-59FBD40CD6AD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05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32DC9-910F-7C4A-93E3-0662653537D6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64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5798E-7A62-EC46-BCDC-2D7397A8BA39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456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56C15-F574-824F-9FC4-7CE8B00DA72B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235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F4F98-1C37-094D-B9F4-AA5D8A420C2A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38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95C4D-AD9E-4B44-B227-EB2F5ED92D13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4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184A-6FBD-CA4E-8162-FAEAA5F0FA4A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92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5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5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B5DD-518E-1248-A4F5-B603A8F1AA81}" type="datetime1">
              <a:rPr lang="en-US" smtClean="0"/>
              <a:t>9/17/19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626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1F3B-27A5-584B-850B-72A09ADC8D72}" type="datetime1">
              <a:rPr lang="en-US" smtClean="0"/>
              <a:t>9/17/19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65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186E4-E9E9-354A-B15F-5F1721726A0F}" type="datetime1">
              <a:rPr lang="en-US" smtClean="0"/>
              <a:t>9/17/19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3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694BC-8B24-9747-B2C1-2AA609F582A7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120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D53B-45FD-B940-B837-42E41014D7ED}" type="datetime1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@RamaaNathan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49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1"/>
            <a:ext cx="14626590" cy="8227458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AFE67C-738A-564B-BEB9-DC0021ECDEE9}" type="datetime1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@RamaaNathan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AAD94E-E742-1A41-879F-C342FAAD9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7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8.xml" /><Relationship Id="rId4" Type="http://schemas.openxmlformats.org/officeDocument/2006/relationships/image" Target="../media/image14.jpg" /><Relationship Id="rId3" Type="http://schemas.openxmlformats.org/officeDocument/2006/relationships/image" Target="../media/image13.jp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9.xml" /><Relationship Id="rId4" Type="http://schemas.openxmlformats.org/officeDocument/2006/relationships/image" Target="../media/image16.jpg" /><Relationship Id="rId3" Type="http://schemas.openxmlformats.org/officeDocument/2006/relationships/image" Target="../media/image1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7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png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7.xml" /><Relationship Id="rId4" Type="http://schemas.openxmlformats.org/officeDocument/2006/relationships/image" Target="../media/image22.png" /><Relationship Id="rId3" Type="http://schemas.openxmlformats.org/officeDocument/2006/relationships/image" Target="../media/image21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8.xml" /><Relationship Id="rId4" Type="http://schemas.openxmlformats.org/officeDocument/2006/relationships/image" Target="../media/image24.png" /><Relationship Id="rId3" Type="http://schemas.openxmlformats.org/officeDocument/2006/relationships/image" Target="../media/image2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19.xml" /><Relationship Id="rId4" Type="http://schemas.openxmlformats.org/officeDocument/2006/relationships/image" Target="../media/image26.png" /><Relationship Id="rId3" Type="http://schemas.openxmlformats.org/officeDocument/2006/relationships/image" Target="../media/image25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0.xml" /><Relationship Id="rId4" Type="http://schemas.openxmlformats.org/officeDocument/2006/relationships/image" Target="../media/image28.png" /><Relationship Id="rId3" Type="http://schemas.openxmlformats.org/officeDocument/2006/relationships/image" Target="../media/image27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1.xml" /><Relationship Id="rId4" Type="http://schemas.openxmlformats.org/officeDocument/2006/relationships/image" Target="../media/image30.png" /><Relationship Id="rId3" Type="http://schemas.openxmlformats.org/officeDocument/2006/relationships/image" Target="../media/image29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2.xml" /><Relationship Id="rId4" Type="http://schemas.openxmlformats.org/officeDocument/2006/relationships/image" Target="../media/image32.png" /><Relationship Id="rId3" Type="http://schemas.openxmlformats.org/officeDocument/2006/relationships/image" Target="../media/image31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3.xml" /><Relationship Id="rId4" Type="http://schemas.openxmlformats.org/officeDocument/2006/relationships/image" Target="../media/image34.png" /><Relationship Id="rId3" Type="http://schemas.openxmlformats.org/officeDocument/2006/relationships/image" Target="../media/image33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4.xml" /><Relationship Id="rId4" Type="http://schemas.openxmlformats.org/officeDocument/2006/relationships/image" Target="../media/image36.png" /><Relationship Id="rId3" Type="http://schemas.openxmlformats.org/officeDocument/2006/relationships/image" Target="../media/image35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6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7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7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9.png" /><Relationship Id="rId2" Type="http://schemas.openxmlformats.org/officeDocument/2006/relationships/image" Target="../media/image38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8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29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30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1.xml" /><Relationship Id="rId3" Type="http://schemas.openxmlformats.org/officeDocument/2006/relationships/hyperlink" Target="https://ramaanathan.github.io/SurvivalAnalysis/" TargetMode="Externa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0.jp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9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6.xml" /><Relationship Id="rId4" Type="http://schemas.openxmlformats.org/officeDocument/2006/relationships/image" Target="../media/image11.png" /><Relationship Id="rId3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" y="0"/>
            <a:ext cx="14626590" cy="8246671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Reproducible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Ramaa</a:t>
            </a:r>
            <a:r>
              <a:rPr/>
              <a:t> </a:t>
            </a:r>
            <a:r>
              <a:rPr/>
              <a:t>Nathan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pPr lvl="0" marL="0" indent="0">
              <a:buNone/>
            </a:pPr>
            <a:r>
              <a:rPr/>
              <a:t>9/19/2019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Technology</a:t>
            </a:r>
            <a:r>
              <a:rPr/>
              <a:t> </a:t>
            </a:r>
            <a:r>
              <a:rPr/>
              <a:t>Stack</a:t>
            </a:r>
          </a:p>
        </p:txBody>
      </p:sp>
      <p:pic>
        <p:nvPicPr>
          <p:cNvPr descr="images/RmdTechnologySta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49400" y="3733800"/>
            <a:ext cx="11518900" cy="213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27800"/>
            <a:ext cx="11518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render</a:t>
            </a:r>
            <a:r>
              <a:rPr/>
              <a:t> </a:t>
            </a:r>
            <a:r>
              <a:rPr/>
              <a:t>function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rmarkdown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encapsulates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complete</a:t>
            </a:r>
            <a:r>
              <a:rPr/>
              <a:t> </a:t>
            </a:r>
            <a:r>
              <a:rPr/>
              <a:t>process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Reproducible Research</a:t>
            </a:r>
          </a:p>
          <a:p>
            <a:pPr lvl="2"/>
            <a:r>
              <a:rPr/>
              <a:t>Concepts</a:t>
            </a:r>
          </a:p>
          <a:p>
            <a:pPr lvl="2"/>
            <a:r>
              <a:rPr/>
              <a:t>Literate Programming</a:t>
            </a:r>
          </a:p>
          <a:p>
            <a:pPr lvl="2"/>
            <a:r>
              <a:rPr/>
              <a:t>R Markdown</a:t>
            </a:r>
          </a:p>
          <a:p>
            <a:pPr lvl="1"/>
            <a:r>
              <a:rPr b="1"/>
              <a:t>Case Study: Survival Analysis</a:t>
            </a:r>
          </a:p>
          <a:p>
            <a:pPr lvl="1"/>
            <a:r>
              <a:rPr/>
              <a:t>Generating Different Types of Documents using R Markdown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Branch of statistics used for analyzing the </a:t>
            </a:r>
            <a:r>
              <a:rPr b="1"/>
              <a:t>expected duration of time</a:t>
            </a:r>
            <a:r>
              <a:rPr/>
              <a:t> until one or more </a:t>
            </a:r>
            <a:r>
              <a:rPr b="1"/>
              <a:t>events</a:t>
            </a:r>
            <a:r>
              <a:rPr/>
              <a:t> occur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Events</a:t>
            </a:r>
            <a:br/>
            <a:r>
              <a:rPr/>
              <a:t>- Death in biological systems</a:t>
            </a:r>
            <a:br/>
            <a:r>
              <a:rPr/>
              <a:t>- Relapse of cancer</a:t>
            </a:r>
            <a:br/>
            <a:r>
              <a:rPr/>
              <a:t>- Failure in mechanical systems</a:t>
            </a:r>
            <a:br/>
            <a:r>
              <a:rPr/>
              <a:t>- Loan performance in economic systems</a:t>
            </a:r>
            <a:br/>
            <a:r>
              <a:rPr/>
              <a:t>- Time to retirement</a:t>
            </a:r>
            <a:br/>
            <a:r>
              <a:rPr/>
              <a:t>- Time to finding a job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Cancer</a:t>
            </a:r>
            <a:r>
              <a:rPr/>
              <a:t> </a:t>
            </a:r>
            <a:r>
              <a:rPr/>
              <a:t>Statistics</a:t>
            </a:r>
          </a:p>
        </p:txBody>
      </p:sp>
      <p:pic>
        <p:nvPicPr>
          <p:cNvPr descr="images/globalcancerstats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073400" y="3060700"/>
            <a:ext cx="2616200" cy="396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top_ten_cancer_sites_2013_lrg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16800" y="3632200"/>
            <a:ext cx="56515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Where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from?</a:t>
            </a:r>
          </a:p>
        </p:txBody>
      </p:sp>
      <p:pic>
        <p:nvPicPr>
          <p:cNvPr descr="images/TCG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3556000"/>
            <a:ext cx="56515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tcga-infographic-enlarge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9169400" y="3060700"/>
            <a:ext cx="2146300" cy="396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Survival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Terminologies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Variable of interest:</a:t>
            </a:r>
            <a:r>
              <a:rPr/>
              <a:t> Time to Event</a:t>
            </a:r>
          </a:p>
          <a:p>
            <a:pPr lvl="2"/>
            <a:r>
              <a:rPr/>
              <a:t>Examples include survival time from onset of diagnosis, time until progression from one stage of disease to another, and time from surgery until hospital discharge.</a:t>
            </a:r>
          </a:p>
          <a:p>
            <a:pPr lvl="1"/>
            <a:r>
              <a:rPr b="1"/>
              <a:t>Statistical Measures of Interest:</a:t>
            </a:r>
          </a:p>
          <a:p>
            <a:pPr lvl="2"/>
            <a:r>
              <a:rPr b="1"/>
              <a:t>Survival Function:</a:t>
            </a:r>
            <a:r>
              <a:rPr/>
              <a:t> Probability of surviving beyond time t</a:t>
            </a:r>
          </a:p>
          <a:p>
            <a:pPr lvl="2"/>
            <a:r>
              <a:rPr b="1"/>
              <a:t>Hazard Rate (Risk of Death)</a:t>
            </a:r>
            <a:r>
              <a:rPr/>
              <a:t>: Probability that if a person survives to time t, they will experience the event in the next instant.</a:t>
            </a:r>
          </a:p>
          <a:p>
            <a:pPr lvl="2"/>
            <a:r>
              <a:rPr b="1"/>
              <a:t>Cumulative hazard:</a:t>
            </a:r>
            <a:r>
              <a:rPr/>
              <a:t> Accumulation of hazard rate over time since time of first diagnosis</a:t>
            </a:r>
          </a:p>
          <a:p>
            <a:pPr lvl="2"/>
            <a:r>
              <a:rPr b="1"/>
              <a:t>Hazard Ratio:</a:t>
            </a:r>
            <a:r>
              <a:rPr/>
              <a:t> Ratio of two hazard functions and is used to compare the risk of death between two treatment groups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Censoring?</a:t>
            </a:r>
          </a:p>
        </p:txBody>
      </p:sp>
      <p:pic>
        <p:nvPicPr>
          <p:cNvPr descr="images/Censoring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797300" y="3060700"/>
            <a:ext cx="70358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27800"/>
            <a:ext cx="11518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censored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follow-up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subject</a:t>
            </a:r>
            <a:br/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observed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period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What is the median survival time for breast cancer?</a:t>
            </a:r>
          </a:p>
          <a:p>
            <a:pPr lvl="1">
              <a:buAutoNum type="arabicPeriod"/>
            </a:pPr>
            <a:r>
              <a:rPr/>
              <a:t>What are the important factors that influence risk of death for Breast Cancer?</a:t>
            </a:r>
          </a:p>
          <a:p>
            <a:pPr lvl="1">
              <a:buAutoNum type="arabicPeriod"/>
            </a:pPr>
            <a:r>
              <a:rPr/>
              <a:t>What are the effects of each factor on survival of breast cancer?</a:t>
            </a:r>
          </a:p>
          <a:p>
            <a:pPr lvl="1">
              <a:buAutoNum type="arabicPeriod"/>
            </a:pPr>
            <a:r>
              <a:rPr/>
              <a:t>How do all factors together influence the survival time of breast cancer?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TCGA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Variables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549400" y="3060700"/>
          <a:ext cx="1151890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/>
                <a:gridCol w="3835400"/>
                <a:gridCol w="3835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ColumnName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Description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Gender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categorical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Gender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Race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categorical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Race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Ethnicity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categorical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Ethnicity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integer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Age</a:t>
                      </a:r>
                      <a:r>
                        <a:rPr/>
                        <a:t> </a:t>
                      </a:r>
                      <a:r>
                        <a:rPr/>
                        <a:t>at</a:t>
                      </a:r>
                      <a:r>
                        <a:rPr/>
                        <a:t> </a:t>
                      </a:r>
                      <a:r>
                        <a:rPr/>
                        <a:t>first</a:t>
                      </a:r>
                      <a:r>
                        <a:rPr/>
                        <a:t> </a:t>
                      </a:r>
                      <a:r>
                        <a:rPr/>
                        <a:t>diagnosis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Vital</a:t>
                      </a:r>
                      <a:r>
                        <a:rPr/>
                        <a:t> </a:t>
                      </a:r>
                      <a:r>
                        <a:rPr/>
                        <a:t>Status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Vital</a:t>
                      </a:r>
                      <a:r>
                        <a:rPr/>
                        <a:t> </a:t>
                      </a:r>
                      <a:r>
                        <a:rPr/>
                        <a:t>Status</a:t>
                      </a:r>
                      <a:r>
                        <a:rPr/>
                        <a:t> </a:t>
                      </a:r>
                      <a:r>
                        <a:rPr/>
                        <a:t>(1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dead</a:t>
                      </a:r>
                      <a:r>
                        <a:rPr/>
                        <a:t> </a:t>
                      </a:r>
                      <a:r>
                        <a:rPr/>
                        <a:t>(event),</a:t>
                      </a:r>
                      <a:r>
                        <a:rPr/>
                        <a:t> </a:t>
                      </a:r>
                      <a:r>
                        <a:rPr/>
                        <a:t>0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alive/censored)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Days</a:t>
                      </a:r>
                      <a:r>
                        <a:rPr/>
                        <a:t> </a:t>
                      </a:r>
                      <a:r>
                        <a:rPr/>
                        <a:t>to</a:t>
                      </a:r>
                      <a:r>
                        <a:rPr/>
                        <a:t> </a:t>
                      </a:r>
                      <a:r>
                        <a:rPr/>
                        <a:t>Death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integer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Number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days</a:t>
                      </a:r>
                      <a:r>
                        <a:rPr/>
                        <a:t> </a:t>
                      </a:r>
                      <a:r>
                        <a:rPr/>
                        <a:t>to</a:t>
                      </a:r>
                      <a:r>
                        <a:rPr/>
                        <a:t> </a:t>
                      </a:r>
                      <a:r>
                        <a:rPr/>
                        <a:t>death</a:t>
                      </a:r>
                      <a:r>
                        <a:rPr/>
                        <a:t> </a:t>
                      </a:r>
                      <a:r>
                        <a:rPr/>
                        <a:t>from</a:t>
                      </a:r>
                      <a:r>
                        <a:rPr/>
                        <a:t> </a:t>
                      </a:r>
                      <a:r>
                        <a:rPr/>
                        <a:t>first</a:t>
                      </a:r>
                      <a:r>
                        <a:rPr/>
                        <a:t> </a:t>
                      </a:r>
                      <a:r>
                        <a:rPr/>
                        <a:t>diagnosis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Days</a:t>
                      </a:r>
                      <a:r>
                        <a:rPr/>
                        <a:t> </a:t>
                      </a:r>
                      <a:r>
                        <a:rPr/>
                        <a:t>to</a:t>
                      </a:r>
                      <a:r>
                        <a:rPr/>
                        <a:t> </a:t>
                      </a:r>
                      <a:r>
                        <a:rPr/>
                        <a:t>Followup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integer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Number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days</a:t>
                      </a:r>
                      <a:r>
                        <a:rPr/>
                        <a:t> </a:t>
                      </a:r>
                      <a:r>
                        <a:rPr/>
                        <a:t>to</a:t>
                      </a:r>
                      <a:r>
                        <a:rPr/>
                        <a:t> </a:t>
                      </a:r>
                      <a:r>
                        <a:rPr/>
                        <a:t>last</a:t>
                      </a:r>
                      <a:r>
                        <a:rPr/>
                        <a:t> </a:t>
                      </a:r>
                      <a:r>
                        <a:rPr/>
                        <a:t>follow-up</a:t>
                      </a:r>
                      <a:r>
                        <a:rPr/>
                        <a:t> </a:t>
                      </a:r>
                      <a:r>
                        <a:rPr/>
                        <a:t>from</a:t>
                      </a:r>
                      <a:r>
                        <a:rPr/>
                        <a:t> </a:t>
                      </a:r>
                      <a:r>
                        <a:rPr/>
                        <a:t>first</a:t>
                      </a:r>
                      <a:r>
                        <a:rPr/>
                        <a:t> </a:t>
                      </a:r>
                      <a:r>
                        <a:rPr/>
                        <a:t>diagnosis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TCGA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Variables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549400" y="3060700"/>
          <a:ext cx="1151890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/>
                <a:gridCol w="3835400"/>
                <a:gridCol w="3835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ColumnName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Description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Therapy</a:t>
                      </a:r>
                      <a:r>
                        <a:rPr/>
                        <a:t> </a:t>
                      </a:r>
                      <a:r>
                        <a:rPr/>
                        <a:t>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categorical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Therapy</a:t>
                      </a:r>
                      <a:r>
                        <a:rPr/>
                        <a:t> </a:t>
                      </a:r>
                      <a:r>
                        <a:rPr/>
                        <a:t>Type</a:t>
                      </a:r>
                      <a:r>
                        <a:rPr/>
                        <a:t> </a:t>
                      </a:r>
                      <a:r>
                        <a:rPr/>
                        <a:t>(Chemo,</a:t>
                      </a:r>
                      <a:r>
                        <a:rPr/>
                        <a:t> </a:t>
                      </a:r>
                      <a:r>
                        <a:rPr/>
                        <a:t>Harmone,</a:t>
                      </a:r>
                      <a:r>
                        <a:rPr/>
                        <a:t> </a:t>
                      </a:r>
                      <a:r>
                        <a:rPr/>
                        <a:t>Immuno,</a:t>
                      </a:r>
                      <a:r>
                        <a:rPr/>
                        <a:t> </a:t>
                      </a:r>
                      <a:r>
                        <a:rPr/>
                        <a:t>etc.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Pathologic</a:t>
                      </a:r>
                      <a:r>
                        <a:rPr/>
                        <a:t> </a:t>
                      </a:r>
                      <a:r>
                        <a:rPr/>
                        <a:t>Stage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categorical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Cancer</a:t>
                      </a:r>
                      <a:r>
                        <a:rPr/>
                        <a:t> </a:t>
                      </a:r>
                      <a:r>
                        <a:rPr/>
                        <a:t>stage</a:t>
                      </a:r>
                      <a:r>
                        <a:rPr/>
                        <a:t> </a:t>
                      </a:r>
                      <a:r>
                        <a:rPr/>
                        <a:t>-</a:t>
                      </a:r>
                      <a:r>
                        <a:rPr/>
                        <a:t> </a:t>
                      </a:r>
                      <a:r>
                        <a:rPr/>
                        <a:t>based</a:t>
                      </a:r>
                      <a:r>
                        <a:rPr/>
                        <a:t> </a:t>
                      </a:r>
                      <a:r>
                        <a:rPr/>
                        <a:t>on</a:t>
                      </a:r>
                      <a:r>
                        <a:rPr/>
                        <a:t> </a:t>
                      </a:r>
                      <a:r>
                        <a:rPr/>
                        <a:t>T,M,</a:t>
                      </a:r>
                      <a:r>
                        <a:rPr/>
                        <a:t> </a:t>
                      </a:r>
                      <a:r>
                        <a:rPr/>
                        <a:t>and</a:t>
                      </a:r>
                      <a:r>
                        <a:rPr/>
                        <a:t> </a:t>
                      </a:r>
                      <a:r>
                        <a:rPr/>
                        <a:t>N</a:t>
                      </a:r>
                      <a:r>
                        <a:rPr/>
                        <a:t> </a:t>
                      </a:r>
                      <a:r>
                        <a:rPr/>
                        <a:t>labeling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Pathology</a:t>
                      </a:r>
                      <a:r>
                        <a:rPr/>
                        <a:t> </a:t>
                      </a:r>
                      <a:r>
                        <a:rPr/>
                        <a:t>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categorical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Tumor</a:t>
                      </a:r>
                      <a:r>
                        <a:rPr/>
                        <a:t> </a:t>
                      </a:r>
                      <a:r>
                        <a:rPr/>
                        <a:t>(T)</a:t>
                      </a:r>
                      <a:r>
                        <a:rPr/>
                        <a:t> </a:t>
                      </a:r>
                      <a:r>
                        <a:rPr/>
                        <a:t>stage</a:t>
                      </a:r>
                      <a:r>
                        <a:rPr/>
                        <a:t> </a:t>
                      </a:r>
                      <a:r>
                        <a:rPr/>
                        <a:t>describing</a:t>
                      </a:r>
                      <a:r>
                        <a:rPr/>
                        <a:t> </a:t>
                      </a:r>
                      <a:r>
                        <a:rPr/>
                        <a:t>size</a:t>
                      </a:r>
                      <a:r>
                        <a:rPr/>
                        <a:t> </a:t>
                      </a:r>
                      <a:r>
                        <a:rPr/>
                        <a:t>and</a:t>
                      </a:r>
                      <a:r>
                        <a:rPr/>
                        <a:t> </a:t>
                      </a:r>
                      <a:r>
                        <a:rPr/>
                        <a:t>location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tumor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Pathology</a:t>
                      </a:r>
                      <a:r>
                        <a:rPr/>
                        <a:t> </a:t>
                      </a:r>
                      <a:r>
                        <a:rPr/>
                        <a:t>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categorical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Lymph</a:t>
                      </a:r>
                      <a:r>
                        <a:rPr/>
                        <a:t> </a:t>
                      </a:r>
                      <a:r>
                        <a:rPr/>
                        <a:t>(N)</a:t>
                      </a:r>
                      <a:r>
                        <a:rPr/>
                        <a:t> </a:t>
                      </a:r>
                      <a:r>
                        <a:rPr/>
                        <a:t>nodes</a:t>
                      </a:r>
                      <a:r>
                        <a:rPr/>
                        <a:t> </a:t>
                      </a:r>
                      <a:r>
                        <a:rPr/>
                        <a:t>status</a:t>
                      </a:r>
                      <a:r>
                        <a:rPr/>
                        <a:t> </a:t>
                      </a:r>
                      <a:r>
                        <a:rPr/>
                        <a:t>describing</a:t>
                      </a:r>
                      <a:r>
                        <a:rPr/>
                        <a:t> </a:t>
                      </a:r>
                      <a:r>
                        <a:rPr/>
                        <a:t>if</a:t>
                      </a:r>
                      <a:r>
                        <a:rPr/>
                        <a:t> </a:t>
                      </a:r>
                      <a:r>
                        <a:rPr/>
                        <a:t>cancer</a:t>
                      </a:r>
                      <a:r>
                        <a:rPr/>
                        <a:t> </a:t>
                      </a:r>
                      <a:r>
                        <a:rPr/>
                        <a:t>has</a:t>
                      </a:r>
                      <a:r>
                        <a:rPr/>
                        <a:t> </a:t>
                      </a:r>
                      <a:r>
                        <a:rPr/>
                        <a:t>spread</a:t>
                      </a:r>
                      <a:r>
                        <a:rPr/>
                        <a:t> </a:t>
                      </a:r>
                      <a:r>
                        <a:rPr/>
                        <a:t>into</a:t>
                      </a:r>
                      <a:r>
                        <a:rPr/>
                        <a:t> </a:t>
                      </a:r>
                      <a:r>
                        <a:rPr/>
                        <a:t>nearby</a:t>
                      </a:r>
                      <a:r>
                        <a:rPr/>
                        <a:t> </a:t>
                      </a:r>
                      <a:r>
                        <a:rPr/>
                        <a:t>lymph</a:t>
                      </a:r>
                      <a:r>
                        <a:rPr/>
                        <a:t> </a:t>
                      </a:r>
                      <a:r>
                        <a:rPr/>
                        <a:t>nodes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Pathology</a:t>
                      </a:r>
                      <a:r>
                        <a:rPr/>
                        <a:t> </a:t>
                      </a:r>
                      <a:r>
                        <a:rPr/>
                        <a:t>M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categorical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Metastasis</a:t>
                      </a:r>
                      <a:r>
                        <a:rPr/>
                        <a:t> </a:t>
                      </a:r>
                      <a:r>
                        <a:rPr/>
                        <a:t>(M)</a:t>
                      </a:r>
                      <a:r>
                        <a:rPr/>
                        <a:t> </a:t>
                      </a:r>
                      <a:r>
                        <a:rPr/>
                        <a:t>status</a:t>
                      </a:r>
                      <a:r>
                        <a:rPr/>
                        <a:t> </a:t>
                      </a:r>
                      <a:r>
                        <a:rPr/>
                        <a:t>describing</a:t>
                      </a:r>
                      <a:r>
                        <a:rPr/>
                        <a:t> </a:t>
                      </a:r>
                      <a:r>
                        <a:rPr/>
                        <a:t>if</a:t>
                      </a:r>
                      <a:r>
                        <a:rPr/>
                        <a:t> </a:t>
                      </a:r>
                      <a:r>
                        <a:rPr/>
                        <a:t>cancer</a:t>
                      </a:r>
                      <a:r>
                        <a:rPr/>
                        <a:t> </a:t>
                      </a:r>
                      <a:r>
                        <a:rPr/>
                        <a:t>has</a:t>
                      </a:r>
                      <a:r>
                        <a:rPr/>
                        <a:t> </a:t>
                      </a:r>
                      <a:r>
                        <a:rPr/>
                        <a:t>spread</a:t>
                      </a:r>
                      <a:r>
                        <a:rPr/>
                        <a:t> </a:t>
                      </a:r>
                      <a:r>
                        <a:rPr/>
                        <a:t>to</a:t>
                      </a:r>
                      <a:r>
                        <a:rPr/>
                        <a:t> </a:t>
                      </a:r>
                      <a:r>
                        <a:rPr/>
                        <a:t>other</a:t>
                      </a:r>
                      <a:r>
                        <a:rPr/>
                        <a:t> </a:t>
                      </a:r>
                      <a:r>
                        <a:rPr/>
                        <a:t>parts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body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I am a fellow data enthusiast</a:t>
            </a:r>
          </a:p>
          <a:p>
            <a:pPr lvl="1"/>
            <a:r>
              <a:rPr/>
              <a:t>Worked in different roles in the financial and healthcare industry</a:t>
            </a:r>
          </a:p>
          <a:p>
            <a:pPr lvl="1"/>
            <a:r>
              <a:rPr/>
              <a:t>Newly minted statistician</a:t>
            </a:r>
          </a:p>
          <a:p>
            <a:pPr lvl="1"/>
            <a:r>
              <a:rPr/>
              <a:t>Looking for a new position as a statistician or data scientist</a:t>
            </a:r>
          </a:p>
          <a:p>
            <a:pPr lvl="1"/>
            <a:r>
              <a:rPr/>
              <a:t>Free time - Run and Teach healthy Indian Vegetarian cooking</a:t>
            </a:r>
          </a:p>
          <a:p>
            <a:pPr lvl="1"/>
            <a:r>
              <a:rPr/>
              <a:t>Co-organize Data Philly Meetup events</a:t>
            </a:r>
          </a:p>
        </p:txBody>
      </p:sp>
      <p:pic>
        <p:nvPicPr>
          <p:cNvPr descr="images/m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775700" y="3060700"/>
            <a:ext cx="2933700" cy="396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BRCA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Diagnosis</a:t>
            </a:r>
          </a:p>
        </p:txBody>
      </p:sp>
      <p:pic>
        <p:nvPicPr>
          <p:cNvPr descr="RLadiesRepResearch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3060700"/>
            <a:ext cx="9931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BRCA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Event</a:t>
            </a:r>
          </a:p>
        </p:txBody>
      </p:sp>
      <p:pic>
        <p:nvPicPr>
          <p:cNvPr descr="RLadiesRepResearch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3060700"/>
            <a:ext cx="9931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Survival</a:t>
            </a:r>
            <a:r>
              <a:rPr/>
              <a:t> </a:t>
            </a:r>
            <a:r>
              <a:rPr/>
              <a:t>Function</a:t>
            </a:r>
            <a:r>
              <a:rPr/>
              <a:t> </a:t>
            </a:r>
            <a:r>
              <a:rPr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Non Parametric Model - Kaplan Meier</a:t>
            </a:r>
          </a:p>
          <a:p>
            <a:pPr lvl="2"/>
            <a:r>
              <a:rPr/>
              <a:t>Probability of Survival at Time x and Median Survival Time</a:t>
            </a:r>
          </a:p>
          <a:p>
            <a:pPr lvl="2"/>
            <a:r>
              <a:rPr/>
              <a:t>Comparison of survival curves for different groups using log-rank or MH statistic</a:t>
            </a:r>
          </a:p>
          <a:p>
            <a:pPr lvl="1"/>
            <a:r>
              <a:rPr b="1"/>
              <a:t>Parametric Models - Exponential and Weibull</a:t>
            </a:r>
          </a:p>
          <a:p>
            <a:pPr lvl="2"/>
            <a:r>
              <a:rPr/>
              <a:t>Compare Survival Time and Risk of Death between different groups</a:t>
            </a:r>
          </a:p>
          <a:p>
            <a:pPr lvl="1"/>
            <a:r>
              <a:rPr b="1"/>
              <a:t>Semi Parametric Model - Cox Proportional Hazard Model</a:t>
            </a:r>
          </a:p>
          <a:p>
            <a:pPr lvl="2"/>
            <a:r>
              <a:rPr/>
              <a:t>Determine significant covariates</a:t>
            </a:r>
          </a:p>
          <a:p>
            <a:pPr lvl="2"/>
            <a:r>
              <a:rPr/>
              <a:t>Compare survival time and risk of death between different groups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Overall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BRCA:</a:t>
            </a:r>
            <a:r>
              <a:rPr/>
              <a:t> </a:t>
            </a: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</a:p>
        </p:txBody>
      </p:sp>
      <p:pic>
        <p:nvPicPr>
          <p:cNvPr descr="RLadiesRepResearch_files/figure-pptx/kaplan_al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3060700"/>
            <a:ext cx="99314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Age</a:t>
            </a:r>
          </a:p>
        </p:txBody>
      </p:sp>
      <p:pic>
        <p:nvPicPr>
          <p:cNvPr descr="RLadiesRepResearch_files/figure-pptx/unnamed-chunk-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Censoring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Plot</a:t>
            </a:r>
          </a:p>
        </p:txBody>
      </p:sp>
      <p:pic>
        <p:nvPicPr>
          <p:cNvPr descr="RLadiesRepResearch_files/figure-pptx/unnamed-chunk-4-1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168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74168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Race</a:t>
            </a:r>
          </a:p>
        </p:txBody>
      </p:sp>
      <p:pic>
        <p:nvPicPr>
          <p:cNvPr descr="RLadiesRepResearch_files/figure-pptx/unnamed-chunk-5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Censoring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Plot</a:t>
            </a:r>
          </a:p>
        </p:txBody>
      </p:sp>
      <p:pic>
        <p:nvPicPr>
          <p:cNvPr descr="RLadiesRepResearch_files/figure-pptx/kaplan_race-1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168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74168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Ethnicity</a:t>
            </a:r>
          </a:p>
        </p:txBody>
      </p:sp>
      <p:pic>
        <p:nvPicPr>
          <p:cNvPr descr="RLadiesRepResearch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Censoring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Plot</a:t>
            </a:r>
          </a:p>
        </p:txBody>
      </p:sp>
      <p:pic>
        <p:nvPicPr>
          <p:cNvPr descr="RLadiesRepResearch_files/figure-pptx/kaplan_ethnicity-1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168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74168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Reproducible Research</a:t>
            </a:r>
          </a:p>
          <a:p>
            <a:pPr lvl="2"/>
            <a:r>
              <a:rPr/>
              <a:t>Concepts</a:t>
            </a:r>
          </a:p>
          <a:p>
            <a:pPr lvl="2"/>
            <a:r>
              <a:rPr/>
              <a:t>Literate Programming</a:t>
            </a:r>
          </a:p>
          <a:p>
            <a:pPr lvl="2"/>
            <a:r>
              <a:rPr/>
              <a:t>R Markdown</a:t>
            </a:r>
          </a:p>
          <a:p>
            <a:pPr lvl="1"/>
            <a:r>
              <a:rPr/>
              <a:t>Case Study: Survival Analysis</a:t>
            </a:r>
          </a:p>
          <a:p>
            <a:pPr lvl="1"/>
            <a:r>
              <a:rPr/>
              <a:t>Generating Different Types of Documents using R Markdown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Therapy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RLadiesRepResearch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Censoring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Plot</a:t>
            </a:r>
          </a:p>
        </p:txBody>
      </p:sp>
      <p:pic>
        <p:nvPicPr>
          <p:cNvPr descr="RLadiesRepResearch_files/figure-pptx/kaplan_therapy-1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168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74168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Pathological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Stage</a:t>
            </a:r>
          </a:p>
        </p:txBody>
      </p:sp>
      <p:pic>
        <p:nvPicPr>
          <p:cNvPr descr="RLadiesRepResearch_files/figure-pptx/unnamed-chunk-8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Censoring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Plots</a:t>
            </a:r>
          </a:p>
        </p:txBody>
      </p:sp>
      <p:pic>
        <p:nvPicPr>
          <p:cNvPr descr="RLadiesRepResearch_files/figure-pptx/kaplan_stage-1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168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74168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Tumor</a:t>
            </a:r>
            <a:r>
              <a:rPr/>
              <a:t> </a:t>
            </a:r>
            <a:r>
              <a:rPr/>
              <a:t>(T)</a:t>
            </a:r>
            <a:r>
              <a:rPr/>
              <a:t> </a:t>
            </a:r>
            <a:r>
              <a:rPr/>
              <a:t>Stage:</a:t>
            </a:r>
          </a:p>
        </p:txBody>
      </p:sp>
      <p:pic>
        <p:nvPicPr>
          <p:cNvPr descr="RLadiesRepResearch_files/figure-pptx/unnamed-chunk-9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Censoring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Plots</a:t>
            </a:r>
          </a:p>
        </p:txBody>
      </p:sp>
      <p:pic>
        <p:nvPicPr>
          <p:cNvPr descr="RLadiesRepResearch_files/figure-pptx/kaplan_Tstage-1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168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74168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Metastasis</a:t>
            </a:r>
            <a:r>
              <a:rPr/>
              <a:t> </a:t>
            </a:r>
            <a:r>
              <a:rPr/>
              <a:t>(M)</a:t>
            </a:r>
            <a:r>
              <a:rPr/>
              <a:t> </a:t>
            </a:r>
            <a:r>
              <a:rPr/>
              <a:t>Stage</a:t>
            </a:r>
          </a:p>
        </p:txBody>
      </p:sp>
      <p:pic>
        <p:nvPicPr>
          <p:cNvPr descr="RLadiesRepResearch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Censoring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Plots</a:t>
            </a:r>
          </a:p>
        </p:txBody>
      </p:sp>
      <p:pic>
        <p:nvPicPr>
          <p:cNvPr descr="RLadiesRepResearch_files/figure-pptx/kaplan_Mstage-1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168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74168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Lymph</a:t>
            </a:r>
            <a:r>
              <a:rPr/>
              <a:t> </a:t>
            </a:r>
            <a:r>
              <a:rPr/>
              <a:t>Nodes</a:t>
            </a:r>
            <a:r>
              <a:rPr/>
              <a:t> </a:t>
            </a:r>
            <a:r>
              <a:rPr/>
              <a:t>(N)</a:t>
            </a:r>
            <a:r>
              <a:rPr/>
              <a:t> </a:t>
            </a:r>
            <a:r>
              <a:rPr/>
              <a:t>Stage</a:t>
            </a:r>
          </a:p>
        </p:txBody>
      </p:sp>
      <p:pic>
        <p:nvPicPr>
          <p:cNvPr descr="RLadiesRepResearch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494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Censoring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Plots</a:t>
            </a:r>
          </a:p>
        </p:txBody>
      </p:sp>
      <p:pic>
        <p:nvPicPr>
          <p:cNvPr descr="RLadiesRepResearch_files/figure-pptx/kaplan_Nstage-1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416800" y="3657600"/>
            <a:ext cx="5651500" cy="2260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74168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Kaplan</a:t>
            </a:r>
            <a:r>
              <a:rPr/>
              <a:t> </a:t>
            </a:r>
            <a:r>
              <a:rPr/>
              <a:t>Meier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Curve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Important Predictors</a:t>
            </a:r>
          </a:p>
          <a:p>
            <a:pPr lvl="1"/>
            <a:r>
              <a:rPr/>
              <a:t>Age</a:t>
            </a:r>
          </a:p>
          <a:p>
            <a:pPr lvl="1"/>
            <a:r>
              <a:rPr/>
              <a:t>Treatment Type</a:t>
            </a:r>
          </a:p>
          <a:p>
            <a:pPr lvl="1"/>
            <a:r>
              <a:rPr/>
              <a:t>Pathological Cancer Stage</a:t>
            </a:r>
          </a:p>
          <a:p>
            <a:pPr lvl="1"/>
            <a:r>
              <a:rPr/>
              <a:t>Lymph Nodes (N) Stage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Multiple</a:t>
            </a:r>
            <a:r>
              <a:rPr/>
              <a:t> </a:t>
            </a:r>
            <a:r>
              <a:rPr/>
              <a:t>Cox</a:t>
            </a:r>
            <a:r>
              <a:rPr/>
              <a:t> </a:t>
            </a:r>
            <a:r>
              <a:rPr/>
              <a:t>Regression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549400" y="3060700"/>
          <a:ext cx="1151890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00"/>
                <a:gridCol w="2870200"/>
                <a:gridCol w="2870200"/>
                <a:gridCol w="28702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HazardRatio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pvalue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age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0.0233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1.024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2.24e-03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therapy_typehormone</a:t>
                      </a:r>
                      <a:r>
                        <a:rPr/>
                        <a:t> </a:t>
                      </a:r>
                      <a:r>
                        <a:rPr/>
                        <a:t>therapy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-0.4861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0.615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2.91e-01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therapy_typeNo</a:t>
                      </a:r>
                      <a:r>
                        <a:rPr/>
                        <a:t> </a:t>
                      </a:r>
                      <a:r>
                        <a:rPr/>
                        <a:t>Info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1.1789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3.251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3.45e-05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therapy_typeOther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0.2240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1.251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8.28e-01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pathologic_stagestage2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0.4533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1.574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1.54e-01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pathologic_stagestage3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1.0935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2.985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1.12e-03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pathologic_stagestage4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1.6852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5.393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1.10e-04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pathologic_stagestageX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0.9725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2.645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3.91e-02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Multiple</a:t>
            </a:r>
            <a:r>
              <a:rPr/>
              <a:t> </a:t>
            </a:r>
            <a:r>
              <a:rPr/>
              <a:t>Cox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Interpretation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marL="0" indent="0">
                  <a:buNone/>
                </a:pPr>
                <a:r>
                  <a:rPr/>
                  <a:t>The Cox model equation can then be written as:</a:t>
                </a:r>
              </a:p>
              <a:p>
                <a:pPr lvl="0"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H</m:t>
                      </m:r>
                      <m:r>
                        <m:t>(</m:t>
                      </m:r>
                      <m:r>
                        <m:t>t</m:t>
                      </m:r>
                      <m:r>
                        <m:t>)</m:t>
                      </m:r>
                      <m:r>
                        <m:t>=</m:t>
                      </m:r>
                      <m:sSub>
                        <m:e>
                          <m:r>
                            <m:t>H</m:t>
                          </m:r>
                        </m:e>
                        <m:sub>
                          <m:r>
                            <m:t>0</m:t>
                          </m:r>
                        </m:sub>
                      </m:sSub>
                      <m:r>
                        <m:t>(</m:t>
                      </m:r>
                      <m:r>
                        <m:t>t</m:t>
                      </m:r>
                      <m:r>
                        <m:t>)</m:t>
                      </m:r>
                      <m:r>
                        <m:t> </m:t>
                      </m:r>
                      <m:r>
                        <m:t>e</m:t>
                      </m:r>
                      <m:r>
                        <m:t>x</m:t>
                      </m:r>
                      <m:r>
                        <m:t>p</m:t>
                      </m:r>
                      <m:r>
                        <m:t>(</m:t>
                      </m:r>
                      <m:r>
                        <m:t>0.023</m:t>
                      </m:r>
                      <m:r>
                        <m:t>*</m:t>
                      </m:r>
                      <m:r>
                        <m:t>a</m:t>
                      </m:r>
                      <m:r>
                        <m:t>g</m:t>
                      </m:r>
                      <m:r>
                        <m:t>e</m:t>
                      </m:r>
                      <m:r>
                        <m:t>+</m:t>
                      </m:r>
                      <m:r>
                        <m:t>1.18</m:t>
                      </m:r>
                      <m:r>
                        <m:t>*</m:t>
                      </m:r>
                      <m:r>
                        <m:t>N</m:t>
                      </m:r>
                      <m:r>
                        <m:t>o</m:t>
                      </m:r>
                      <m:r>
                        <m:t>_</m:t>
                      </m:r>
                      <m:r>
                        <m:t>i</m:t>
                      </m:r>
                      <m:r>
                        <m:t>n</m:t>
                      </m:r>
                      <m:r>
                        <m:t>f</m:t>
                      </m:r>
                      <m:r>
                        <m:t>o</m:t>
                      </m:r>
                      <m:r>
                        <m:t>+</m:t>
                      </m:r>
                      <m:r>
                        <m:t>1.09</m:t>
                      </m:r>
                      <m:r>
                        <m:t>*</m:t>
                      </m:r>
                      <m:r>
                        <m:t>s</m:t>
                      </m:r>
                      <m:r>
                        <m:t>t</m:t>
                      </m:r>
                      <m:r>
                        <m:t>a</m:t>
                      </m:r>
                      <m:r>
                        <m:t>g</m:t>
                      </m:r>
                      <m:r>
                        <m:t>e</m:t>
                      </m:r>
                      <m:r>
                        <m:t>3</m:t>
                      </m:r>
                      <m:r>
                        <m:t>+</m:t>
                      </m:r>
                      <m:r>
                        <m:t>1.685</m:t>
                      </m:r>
                      <m:r>
                        <m:t>*</m:t>
                      </m:r>
                      <m:r>
                        <m:t>s</m:t>
                      </m:r>
                      <m:r>
                        <m:t>t</m:t>
                      </m:r>
                      <m:r>
                        <m:t>a</m:t>
                      </m:r>
                      <m:r>
                        <m:t>g</m:t>
                      </m:r>
                      <m:r>
                        <m:t>e</m:t>
                      </m:r>
                      <m:r>
                        <m:t>4</m:t>
                      </m:r>
                      <m:r>
                        <m:t>+</m:t>
                      </m:r>
                      <m:r>
                        <m:t>0.97</m:t>
                      </m:r>
                      <m:r>
                        <m:t>*</m:t>
                      </m:r>
                      <m:r>
                        <m:t>s</m:t>
                      </m:r>
                      <m:r>
                        <m:t>t</m:t>
                      </m:r>
                      <m:r>
                        <m:t>a</m:t>
                      </m:r>
                      <m:r>
                        <m:t>g</m:t>
                      </m:r>
                      <m:r>
                        <m:t>e</m:t>
                      </m:r>
                      <m:r>
                        <m:t>X</m:t>
                      </m:r>
                      <m:r>
                        <m:t>)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the absence of any predictors, the </a:t>
            </a:r>
            <a:r>
              <a:rPr b="1"/>
              <a:t>median survival time</a:t>
            </a:r>
            <a:r>
              <a:rPr/>
              <a:t> for BRCA is 9.5 years</a:t>
            </a:r>
          </a:p>
          <a:p>
            <a:pPr lvl="1"/>
            <a:r>
              <a:rPr b="1"/>
              <a:t>Important factors</a:t>
            </a:r>
            <a:r>
              <a:rPr/>
              <a:t> affecting survival time of BRCA</a:t>
            </a:r>
          </a:p>
          <a:p>
            <a:pPr lvl="2"/>
            <a:r>
              <a:rPr/>
              <a:t>Age at first diagnosis</a:t>
            </a:r>
          </a:p>
          <a:p>
            <a:pPr lvl="2"/>
            <a:r>
              <a:rPr/>
              <a:t>No therapy</a:t>
            </a:r>
          </a:p>
          <a:p>
            <a:pPr lvl="2"/>
            <a:r>
              <a:rPr/>
              <a:t>Cancer stage 3</a:t>
            </a:r>
          </a:p>
          <a:p>
            <a:pPr lvl="2"/>
            <a:r>
              <a:rPr/>
              <a:t>Cancer stage 4</a:t>
            </a:r>
          </a:p>
          <a:p>
            <a:pPr lvl="2"/>
            <a:r>
              <a:rPr/>
              <a:t>Cancer stage X</a:t>
            </a:r>
          </a:p>
          <a:p>
            <a:pPr lvl="2"/>
            <a:r>
              <a:rPr/>
              <a:t>Any metastasis into the lymph nodes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Functions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Analysis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549400" y="3060700"/>
          <a:ext cx="11518900" cy="397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/>
                <a:gridCol w="3835400"/>
                <a:gridCol w="3835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Package::Function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Package::Graphical</a:t>
                      </a:r>
                      <a:r>
                        <a:rPr/>
                        <a:t> </a:t>
                      </a:r>
                      <a:r>
                        <a:rPr/>
                        <a:t>Wrapper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Extract</a:t>
                      </a:r>
                      <a:r>
                        <a:rPr/>
                        <a:t> </a:t>
                      </a:r>
                      <a:r>
                        <a:rPr/>
                        <a:t>Survival</a:t>
                      </a:r>
                      <a:r>
                        <a:rPr/>
                        <a:t> </a:t>
                      </a:r>
                      <a:r>
                        <a:rPr/>
                        <a:t>Data</a:t>
                      </a:r>
                      <a:r>
                        <a:rPr/>
                        <a:t> </a:t>
                      </a:r>
                      <a:r>
                        <a:rPr/>
                        <a:t>from</a:t>
                      </a:r>
                      <a:r>
                        <a:rPr/>
                        <a:t> </a:t>
                      </a:r>
                      <a:r>
                        <a:rPr/>
                        <a:t>TCGA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rtcga::survivalTCGA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Create</a:t>
                      </a:r>
                      <a:r>
                        <a:rPr/>
                        <a:t> </a:t>
                      </a:r>
                      <a:r>
                        <a:rPr/>
                        <a:t>Survival</a:t>
                      </a:r>
                      <a:r>
                        <a:rPr/>
                        <a:t> </a:t>
                      </a:r>
                      <a:r>
                        <a:rPr/>
                        <a:t>Object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survival::Surv()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Fit</a:t>
                      </a:r>
                      <a:r>
                        <a:rPr/>
                        <a:t> </a:t>
                      </a:r>
                      <a:r>
                        <a:rPr/>
                        <a:t>a</a:t>
                      </a:r>
                      <a:r>
                        <a:rPr/>
                        <a:t> </a:t>
                      </a:r>
                      <a:r>
                        <a:rPr/>
                        <a:t>Kaplan</a:t>
                      </a:r>
                      <a:r>
                        <a:rPr/>
                        <a:t> </a:t>
                      </a:r>
                      <a:r>
                        <a:rPr/>
                        <a:t>Meier</a:t>
                      </a:r>
                      <a:r>
                        <a:rPr/>
                        <a:t> </a:t>
                      </a:r>
                      <a:r>
                        <a:rPr/>
                        <a:t>Curve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survival::survfit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survminer::ggsurvplot()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Compare</a:t>
                      </a:r>
                      <a:r>
                        <a:rPr/>
                        <a:t> </a:t>
                      </a:r>
                      <a:r>
                        <a:rPr/>
                        <a:t>Kaplan</a:t>
                      </a:r>
                      <a:r>
                        <a:rPr/>
                        <a:t> </a:t>
                      </a:r>
                      <a:r>
                        <a:rPr/>
                        <a:t>Meier</a:t>
                      </a:r>
                      <a:r>
                        <a:rPr/>
                        <a:t> </a:t>
                      </a:r>
                      <a:r>
                        <a:rPr/>
                        <a:t>Curves</a:t>
                      </a:r>
                      <a:r>
                        <a:rPr/>
                        <a:t> </a:t>
                      </a:r>
                      <a:r>
                        <a:rPr/>
                        <a:t>using</a:t>
                      </a:r>
                      <a:r>
                        <a:rPr/>
                        <a:t> </a:t>
                      </a:r>
                      <a:r>
                        <a:rPr/>
                        <a:t>logrank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survival::survdiff()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survminer::ggsurvplot()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Fit</a:t>
                      </a:r>
                      <a:r>
                        <a:rPr/>
                        <a:t> </a:t>
                      </a:r>
                      <a:r>
                        <a:rPr/>
                        <a:t>a</a:t>
                      </a:r>
                      <a:r>
                        <a:rPr/>
                        <a:t> </a:t>
                      </a:r>
                      <a:r>
                        <a:rPr/>
                        <a:t>parametric</a:t>
                      </a:r>
                      <a:r>
                        <a:rPr/>
                        <a:t> </a:t>
                      </a:r>
                      <a:r>
                        <a:rPr/>
                        <a:t>model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survival::survreg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Fit</a:t>
                      </a:r>
                      <a:r>
                        <a:rPr/>
                        <a:t> </a:t>
                      </a:r>
                      <a:r>
                        <a:rPr/>
                        <a:t>Cox</a:t>
                      </a:r>
                      <a:r>
                        <a:rPr/>
                        <a:t> </a:t>
                      </a:r>
                      <a:r>
                        <a:rPr/>
                        <a:t>Proportional</a:t>
                      </a:r>
                      <a:r>
                        <a:rPr/>
                        <a:t> </a:t>
                      </a:r>
                      <a:r>
                        <a:rPr/>
                        <a:t>Hazards</a:t>
                      </a:r>
                      <a:r>
                        <a:rPr/>
                        <a:t> </a:t>
                      </a:r>
                      <a:r>
                        <a:rPr/>
                        <a:t>Model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survival::coxph()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survminer::ggforest()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Test</a:t>
                      </a:r>
                      <a:r>
                        <a:rPr/>
                        <a:t> </a:t>
                      </a:r>
                      <a:r>
                        <a:rPr/>
                        <a:t>for</a:t>
                      </a:r>
                      <a:r>
                        <a:rPr/>
                        <a:t> </a:t>
                      </a:r>
                      <a:r>
                        <a:rPr/>
                        <a:t>Proportional</a:t>
                      </a:r>
                      <a:r>
                        <a:rPr/>
                        <a:t> </a:t>
                      </a:r>
                      <a:r>
                        <a:rPr/>
                        <a:t>Hazards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survival::cox.zph()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survminer::ggcoxzph()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Reproducible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Important for research and scientific claims to be reproduced and validated by independent investigators</a:t>
            </a:r>
          </a:p>
          <a:p>
            <a:pPr lvl="1"/>
            <a:r>
              <a:rPr/>
              <a:t>Importance for reproducibility highlighted by the scandal in 2006</a:t>
            </a:r>
          </a:p>
          <a:p>
            <a:pPr lvl="2"/>
            <a:r>
              <a:rPr/>
              <a:t>Cancer research scientists at Duke University falsified data</a:t>
            </a:r>
          </a:p>
          <a:p>
            <a:pPr lvl="2"/>
            <a:r>
              <a:rPr/>
              <a:t>Research could not be reproduced by scientists at MD Anderson</a:t>
            </a:r>
          </a:p>
          <a:p>
            <a:pPr lvl="1"/>
            <a:r>
              <a:rPr/>
              <a:t>Reproducible Research Standards proposed by Victoria Stodden in 2009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Reproducible Research</a:t>
            </a:r>
          </a:p>
          <a:p>
            <a:pPr lvl="2"/>
            <a:r>
              <a:rPr/>
              <a:t>Concepts</a:t>
            </a:r>
          </a:p>
          <a:p>
            <a:pPr lvl="2"/>
            <a:r>
              <a:rPr/>
              <a:t>Literate Programming</a:t>
            </a:r>
          </a:p>
          <a:p>
            <a:pPr lvl="2"/>
            <a:r>
              <a:rPr/>
              <a:t>R Markdown</a:t>
            </a:r>
          </a:p>
          <a:p>
            <a:pPr lvl="1"/>
            <a:r>
              <a:rPr/>
              <a:t>Case Study: Survival Analysis</a:t>
            </a:r>
          </a:p>
          <a:p>
            <a:pPr lvl="1"/>
            <a:r>
              <a:rPr b="1"/>
              <a:t>Generating Different Types of Documents using R Markdown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Technology</a:t>
            </a:r>
            <a:r>
              <a:rPr/>
              <a:t> </a:t>
            </a:r>
            <a:r>
              <a:rPr/>
              <a:t>Stack</a:t>
            </a:r>
          </a:p>
        </p:txBody>
      </p:sp>
      <p:pic>
        <p:nvPicPr>
          <p:cNvPr descr="images/rmarkdown_workflo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60700" y="3060700"/>
            <a:ext cx="26289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Technology</a:t>
            </a:r>
            <a:r>
              <a:rPr/>
              <a:t> </a:t>
            </a:r>
            <a:r>
              <a:rPr/>
              <a:t>Stack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Three Frameworks</a:t>
            </a:r>
          </a:p>
          <a:p>
            <a:pPr lvl="1"/>
            <a:r>
              <a:rPr/>
              <a:t>Markdown</a:t>
            </a:r>
          </a:p>
          <a:p>
            <a:pPr lvl="2"/>
            <a:r>
              <a:rPr/>
              <a:t>for formatted text</a:t>
            </a:r>
          </a:p>
          <a:p>
            <a:pPr lvl="1"/>
            <a:r>
              <a:rPr/>
              <a:t>Knitr</a:t>
            </a:r>
          </a:p>
          <a:p>
            <a:pPr lvl="2"/>
            <a:r>
              <a:rPr/>
              <a:t>for embedded R code</a:t>
            </a:r>
          </a:p>
          <a:p>
            <a:pPr lvl="1"/>
            <a:r>
              <a:rPr/>
              <a:t>YAML header</a:t>
            </a:r>
          </a:p>
          <a:p>
            <a:pPr lvl="2"/>
            <a:r>
              <a:rPr/>
              <a:t>for rendering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</a:p>
        </p:txBody>
      </p:sp>
      <p:pic>
        <p:nvPicPr>
          <p:cNvPr descr="images/CheatShee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3060700"/>
            <a:ext cx="5130800" cy="396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CheatShee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70800" y="3060700"/>
            <a:ext cx="5156200" cy="396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Markdown</a:t>
            </a:r>
            <a:r>
              <a:rPr/>
              <a:t> </a:t>
            </a:r>
            <a:r>
              <a:rPr/>
              <a:t>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Character Styling</a:t>
            </a:r>
            <a:br/>
            <a:r>
              <a:rPr sz="1800">
                <a:latin typeface="Courier"/>
              </a:rPr>
              <a:t>*Italics*</a:t>
            </a:r>
            <a:r>
              <a:rPr/>
              <a:t>: </a:t>
            </a:r>
            <a:r>
              <a:rPr i="1"/>
              <a:t>Italics</a:t>
            </a:r>
            <a:br/>
            <a:r>
              <a:rPr sz="1800">
                <a:latin typeface="Courier"/>
              </a:rPr>
              <a:t>**Bold**</a:t>
            </a:r>
            <a:r>
              <a:rPr/>
              <a:t> : </a:t>
            </a:r>
            <a:r>
              <a:rPr b="1"/>
              <a:t>Bold</a:t>
            </a:r>
            <a:br/>
            <a:r>
              <a:rPr sz="1800">
                <a:latin typeface="Courier"/>
              </a:rPr>
              <a:t>`Inline Computer Code`</a:t>
            </a:r>
            <a:br/>
            <a:r>
              <a:rPr b="1"/>
              <a:t>Section Headers</a:t>
            </a:r>
            <a:br/>
            <a:r>
              <a:rPr sz="1800">
                <a:latin typeface="Courier"/>
              </a:rPr>
              <a:t># Header 1</a:t>
            </a:r>
            <a:br/>
            <a:r>
              <a:rPr sz="1800">
                <a:latin typeface="Courier"/>
              </a:rPr>
              <a:t>## Header 2</a:t>
            </a:r>
            <a:br/>
            <a:r>
              <a:rPr b="1"/>
              <a:t>Paragraph Styling</a:t>
            </a:r>
            <a:br/>
            <a:r>
              <a:rPr/>
              <a:t>- </a:t>
            </a:r>
            <a:r>
              <a:rPr sz="1800">
                <a:latin typeface="Courier"/>
              </a:rPr>
              <a:t>next line: two spaces at end of line</a:t>
            </a:r>
            <a:br/>
            <a:r>
              <a:rPr/>
              <a:t>- </a:t>
            </a:r>
            <a:r>
              <a:rPr sz="1800">
                <a:latin typeface="Courier"/>
              </a:rPr>
              <a:t>paragraph: blank 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Lists</a:t>
            </a:r>
            <a:br/>
            <a:r>
              <a:rPr/>
              <a:t>- </a:t>
            </a:r>
            <a:r>
              <a:rPr sz="1800">
                <a:latin typeface="Courier"/>
              </a:rPr>
              <a:t>Numbered lists</a:t>
            </a:r>
            <a:br/>
            <a:r>
              <a:rPr/>
              <a:t>- </a:t>
            </a:r>
            <a:r>
              <a:rPr sz="1800">
                <a:latin typeface="Courier"/>
              </a:rPr>
              <a:t>Bullet lists</a:t>
            </a:r>
            <a:br/>
            <a:r>
              <a:rPr/>
              <a:t>- </a:t>
            </a:r>
            <a:r>
              <a:rPr sz="1800">
                <a:latin typeface="Courier"/>
              </a:rPr>
              <a:t>Nested lists</a:t>
            </a:r>
            <a:br/>
            <a:r>
              <a:rPr b="1"/>
              <a:t>Hyperlinks</a:t>
            </a:r>
            <a:br/>
            <a:r>
              <a:rPr/>
              <a:t>- </a:t>
            </a:r>
            <a:r>
              <a:rPr sz="1800">
                <a:latin typeface="Courier"/>
              </a:rPr>
              <a:t>[here](herelink.com)</a:t>
            </a:r>
            <a:br/>
            <a:r>
              <a:rPr/>
              <a:t>- </a:t>
            </a:r>
            <a:r>
              <a:rPr sz="1800">
                <a:latin typeface="Courier"/>
              </a:rPr>
              <a:t>![Nice Image](image.png)</a:t>
            </a:r>
            <a:br/>
            <a:r>
              <a:rPr b="1"/>
              <a:t>Citations</a:t>
            </a:r>
            <a:br/>
            <a:r>
              <a:rPr sz="1800">
                <a:latin typeface="Courier"/>
              </a:rPr>
              <a:t>Cite using</a:t>
            </a:r>
            <a:r>
              <a:rPr/>
              <a:t>[@clinicalTrials]```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KnitR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{r clinical, echo=FALSE}
# Extract the clinical data for difference cancers
clin &lt;- survivalTCGA(BRCA.clinical, OV.clinical, GBM.clinical, 
                     extract.cols=c("admin.disease_code","patient.drugs.drug.therapy_types.therapy_type"))
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marL="0" indent="0">
              <a:buNone/>
            </a:pPr>
            <a:r>
              <a:rPr b="1"/>
              <a:t>Global Options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{r setup, include=FALSE}
knitr::opts_chunk$set(
  echo = FALSE, cache=TRUE)</a:t>
            </a:r>
          </a:p>
          <a:p>
            <a:pPr lvl="0" marL="0" indent="0">
              <a:buNone/>
            </a:pPr>
            <a:r>
              <a:rPr b="1"/>
              <a:t>Local Options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{r BRCA_extract, echo=TRUE, message=FALSE}
plot(pressure)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YAML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 b="1"/>
              <a:t>Y</a:t>
            </a:r>
            <a:r>
              <a:rPr/>
              <a:t>et</a:t>
            </a:r>
            <a:r>
              <a:rPr/>
              <a:t> </a:t>
            </a:r>
            <a:r>
              <a:rPr b="1" i="1"/>
              <a:t>A</a:t>
            </a:r>
            <a:r>
              <a:rPr i="1"/>
              <a:t>in’t</a:t>
            </a:r>
            <a:r>
              <a:rPr/>
              <a:t> </a:t>
            </a:r>
            <a:r>
              <a:rPr b="1"/>
              <a:t>M</a:t>
            </a:r>
            <a:r>
              <a:rPr/>
              <a:t>arkup</a:t>
            </a:r>
            <a:r>
              <a:rPr/>
              <a:t> </a:t>
            </a:r>
            <a:r>
              <a:rPr b="1"/>
              <a:t>L</a:t>
            </a:r>
            <a:r>
              <a:rPr/>
              <a:t>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---
title: "Untitled"  
author: "Ramaa Nathan"  
date: "Sep 19, 2019"  
output: html_document  
  toc: yes  
pdf_document:  
  toc: yes  
---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/>
              <a:t>Serialization standard for programming languages</a:t>
            </a:r>
          </a:p>
          <a:p>
            <a:pPr lvl="1"/>
            <a:r>
              <a:rPr/>
              <a:t>First section in a Rmd document</a:t>
            </a:r>
          </a:p>
          <a:p>
            <a:pPr lvl="1"/>
            <a:r>
              <a:rPr/>
              <a:t>Key: Value pairs surrounded by </a:t>
            </a:r>
            <a:r>
              <a:rPr sz="1800">
                <a:latin typeface="Courier"/>
              </a:rPr>
              <a:t>---</a:t>
            </a:r>
            <a:r>
              <a:rPr/>
              <a:t> marks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Rmd</a:t>
            </a:r>
            <a:r>
              <a:rPr/>
              <a:t> </a:t>
            </a:r>
            <a:r>
              <a:rPr/>
              <a:t>-&gt;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Documents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Document</a:t>
            </a:r>
          </a:p>
          <a:p>
            <a:pPr lvl="2"/>
            <a:r>
              <a:rPr b="1"/>
              <a:t>HTML, PDF, Markdown, Word Document</a:t>
            </a:r>
            <a:r>
              <a:rPr/>
              <a:t>, Notebook, OpenDocument Text Document, Rich Text Format Notebook</a:t>
            </a:r>
          </a:p>
          <a:p>
            <a:pPr lvl="1"/>
            <a:r>
              <a:rPr/>
              <a:t>Presentations</a:t>
            </a:r>
          </a:p>
          <a:p>
            <a:pPr lvl="2"/>
            <a:r>
              <a:rPr/>
              <a:t>IOSlides, Slidy, Beamer, </a:t>
            </a:r>
            <a:r>
              <a:rPr b="1"/>
              <a:t>Powerpoint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Rmd</a:t>
            </a:r>
            <a:r>
              <a:rPr/>
              <a:t> </a:t>
            </a:r>
            <a:r>
              <a:rPr/>
              <a:t>-&gt;</a:t>
            </a:r>
            <a:r>
              <a:rPr/>
              <a:t> </a:t>
            </a:r>
            <a:r>
              <a:rPr/>
              <a:t>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---
output: 
  html_document:
    df_print: kable
    messages: no
    number_sections: yes
    toc: yes
    toc_depth: 4
    toc_float: yes
---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/>
              <a:t>Most versatile</a:t>
            </a:r>
          </a:p>
          <a:p>
            <a:pPr lvl="1"/>
            <a:r>
              <a:rPr/>
              <a:t>Kable and KableExtra packages for creating tables</a:t>
            </a:r>
            <a:br/>
          </a:p>
          <a:p>
            <a:pPr lvl="1"/>
            <a:r>
              <a:rPr/>
              <a:t>Table of contents, figures, tables, equations work perfectly</a:t>
            </a:r>
          </a:p>
          <a:p>
            <a:pPr lvl="1"/>
            <a:r>
              <a:rPr/>
              <a:t>Collapsible table of contents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Rmd</a:t>
            </a:r>
            <a:r>
              <a:rPr/>
              <a:t> </a:t>
            </a:r>
            <a:r>
              <a:rPr/>
              <a:t>-&gt;</a:t>
            </a:r>
            <a:r>
              <a:rPr/>
              <a:t> </a:t>
            </a:r>
            <a:r>
              <a:rPr/>
              <a:t>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---
output: 
  pdf_document:
    df_print: kable
    number_sections: yes
    toc: yes
    toc_depth: 4
---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/>
              <a:t>Uses LaTeX</a:t>
            </a:r>
          </a:p>
          <a:p>
            <a:pPr lvl="1"/>
            <a:r>
              <a:rPr/>
              <a:t>Table of Contents, Equations, and Figures are displayed correctly</a:t>
            </a:r>
          </a:p>
          <a:p>
            <a:pPr lvl="1"/>
            <a:r>
              <a:rPr/>
              <a:t>Kable and KableExtra packages for creating tables</a:t>
            </a:r>
          </a:p>
          <a:p>
            <a:pPr lvl="1"/>
            <a:r>
              <a:rPr/>
              <a:t>Need to specify kable(“latex”,booktabs=T)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Rmd</a:t>
            </a:r>
            <a:r>
              <a:rPr/>
              <a:t> </a:t>
            </a:r>
            <a:r>
              <a:rPr/>
              <a:t>-&gt;</a:t>
            </a:r>
            <a:r>
              <a:rPr/>
              <a:t> </a:t>
            </a:r>
            <a:r>
              <a:rPr/>
              <a:t>Github</a:t>
            </a:r>
            <a:r>
              <a:rPr/>
              <a:t> </a:t>
            </a:r>
            <a:r>
              <a:rPr/>
              <a:t>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---
output: 
  github_document:
    df_print: kable
    toc: true
    toc_depth: 4
---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/>
              <a:t>Tables, figures, and citations displayed correctly</a:t>
            </a:r>
          </a:p>
          <a:p>
            <a:pPr lvl="1"/>
            <a:r>
              <a:rPr/>
              <a:t>Table of contents missing</a:t>
            </a:r>
          </a:p>
          <a:p>
            <a:pPr lvl="1"/>
            <a:r>
              <a:rPr/>
              <a:t>Equations not interpreted correctly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Reproducible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Replication:</a:t>
            </a:r>
            <a:r>
              <a:rPr/>
              <a:t> Independent people going out and collecting new data</a:t>
            </a:r>
          </a:p>
          <a:p>
            <a:pPr lvl="1"/>
            <a:r>
              <a:rPr b="1"/>
              <a:t>Reproducibility:</a:t>
            </a:r>
            <a:r>
              <a:rPr/>
              <a:t> Independent people analysing the same data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Reproducible Research</a:t>
            </a:r>
          </a:p>
          <a:p>
            <a:pPr lvl="1"/>
            <a:r>
              <a:rPr/>
              <a:t>Make analytic data and code available so that others may reproduce the findings.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Rmd</a:t>
            </a:r>
            <a:r>
              <a:rPr/>
              <a:t> </a:t>
            </a:r>
            <a:r>
              <a:rPr/>
              <a:t>-&gt;</a:t>
            </a:r>
            <a:r>
              <a:rPr/>
              <a:t> </a:t>
            </a:r>
            <a:r>
              <a:rPr/>
              <a:t>Word</a:t>
            </a:r>
            <a:r>
              <a:rPr/>
              <a:t> </a:t>
            </a:r>
            <a:r>
              <a:rPr/>
              <a:t>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---
output:
  word_document:
    toc: yes
    toc_depth: 4
---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/>
              <a:t>Equations, figures, and citations displayed correctly</a:t>
            </a:r>
          </a:p>
          <a:p>
            <a:pPr lvl="1"/>
            <a:r>
              <a:rPr/>
              <a:t>Tables do not print correctly</a:t>
            </a:r>
          </a:p>
          <a:p>
            <a:pPr lvl="1"/>
            <a:r>
              <a:rPr/>
              <a:t>No numbered sections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Rmd</a:t>
            </a:r>
            <a:r>
              <a:rPr/>
              <a:t> </a:t>
            </a:r>
            <a:r>
              <a:rPr/>
              <a:t>-&gt;</a:t>
            </a:r>
            <a:r>
              <a:rPr/>
              <a:t> </a:t>
            </a:r>
            <a:r>
              <a:rPr/>
              <a:t>Powerpoint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---
output: 
  powerpoint_presentation:
    fig_width: 8
    reference_doc: reference_wood.pptx
---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/>
              <a:t>Requires Microsoft powerpoint to be installed in the local system</a:t>
            </a:r>
          </a:p>
          <a:p>
            <a:pPr lvl="1"/>
            <a:r>
              <a:rPr/>
              <a:t>Requires RStudio Version 1.2.x with Pandoc version 2.x</a:t>
            </a:r>
          </a:p>
          <a:p>
            <a:pPr lvl="1"/>
            <a:r>
              <a:rPr/>
              <a:t>Uses default powerpoint template to directly create .pptx file</a:t>
            </a:r>
          </a:p>
          <a:p>
            <a:pPr lvl="1"/>
            <a:r>
              <a:rPr/>
              <a:t>Can use custom powerpoint template</a:t>
            </a:r>
          </a:p>
          <a:p>
            <a:pPr lvl="1"/>
            <a:r>
              <a:rPr/>
              <a:t>Very easy to create slides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Last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Reproducible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Public Repository (Github)</a:t>
            </a:r>
            <a:r>
              <a:rPr/>
              <a:t>: </a:t>
            </a:r>
            <a:r>
              <a:rPr>
                <a:hlinkClick r:id="rId3"/>
              </a:rPr>
              <a:t>SurvivalAnalysis</a:t>
            </a:r>
          </a:p>
          <a:p>
            <a:pPr lvl="2"/>
            <a:r>
              <a:rPr/>
              <a:t>Create a repository on Github and upload the datafiles and the source code</a:t>
            </a:r>
          </a:p>
          <a:p>
            <a:pPr lvl="2"/>
            <a:r>
              <a:rPr/>
              <a:t>Write a README.md</a:t>
            </a:r>
          </a:p>
          <a:p>
            <a:pPr lvl="2"/>
            <a:r>
              <a:rPr/>
              <a:t>Create a project page for the applications and set up as a webpage</a:t>
            </a:r>
          </a:p>
          <a:p>
            <a:pPr lvl="1"/>
            <a:r>
              <a:rPr b="1"/>
              <a:t>Container (Docker)</a:t>
            </a:r>
            <a:r>
              <a:rPr/>
              <a:t>: </a:t>
            </a:r>
            <a:r>
              <a:rPr i="1"/>
              <a:t>ramabin/meetup_genpptx:rn_rladies</a:t>
            </a:r>
          </a:p>
          <a:p>
            <a:pPr lvl="2"/>
            <a:r>
              <a:rPr/>
              <a:t>Create a Dockerfile and include all dependencies</a:t>
            </a:r>
          </a:p>
          <a:p>
            <a:pPr lvl="2"/>
            <a:r>
              <a:rPr/>
              <a:t>Create the docker image</a:t>
            </a:r>
          </a:p>
          <a:p>
            <a:pPr lvl="2"/>
            <a:r>
              <a:rPr/>
              <a:t>Push the docker image on the Docker repository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END</a:t>
            </a:r>
          </a:p>
        </p:txBody>
      </p:sp>
      <p:pic>
        <p:nvPicPr>
          <p:cNvPr descr="images/thankyou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76700" y="3060700"/>
            <a:ext cx="64643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Pipeline</a:t>
            </a:r>
          </a:p>
        </p:txBody>
      </p:sp>
      <p:pic>
        <p:nvPicPr>
          <p:cNvPr descr="images/ResearchPipelin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14900" y="3060700"/>
            <a:ext cx="48006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27800"/>
            <a:ext cx="115189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 i="1"/>
              <a:t>From</a:t>
            </a:r>
            <a:r>
              <a:rPr i="1"/>
              <a:t> </a:t>
            </a:r>
            <a:r>
              <a:rPr i="1"/>
              <a:t>Roger</a:t>
            </a:r>
            <a:r>
              <a:rPr i="1"/>
              <a:t> </a:t>
            </a:r>
            <a:r>
              <a:rPr i="1"/>
              <a:t>Peng’s</a:t>
            </a:r>
            <a:r>
              <a:rPr i="1"/>
              <a:t> </a:t>
            </a:r>
            <a:r>
              <a:rPr i="1"/>
              <a:t>Reproducible</a:t>
            </a:r>
            <a:r>
              <a:rPr i="1"/>
              <a:t> </a:t>
            </a:r>
            <a:r>
              <a:rPr i="1"/>
              <a:t>Research</a:t>
            </a:r>
            <a:r>
              <a:rPr i="1"/>
              <a:t> </a:t>
            </a:r>
            <a:r>
              <a:rPr i="1"/>
              <a:t>Course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Reproducible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Data (Raw / Processed) with Data Dictionary</a:t>
            </a:r>
          </a:p>
          <a:p>
            <a:pPr lvl="1"/>
            <a:r>
              <a:rPr/>
              <a:t>Documented Source Code</a:t>
            </a:r>
          </a:p>
          <a:p>
            <a:pPr lvl="1"/>
            <a:r>
              <a:rPr/>
              <a:t>Software Environment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Reproducible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Tools</a:t>
            </a:r>
            <a:r>
              <a:rPr/>
              <a:t> </a:t>
            </a:r>
            <a:r>
              <a:rPr/>
              <a:t>Required</a:t>
            </a:r>
          </a:p>
        </p:txBody>
      </p:sp>
      <p:pic>
        <p:nvPicPr>
          <p:cNvPr descr="images/RRTool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22800" y="3060700"/>
            <a:ext cx="5372100" cy="3975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Literate</a:t>
            </a:r>
            <a:r>
              <a:rPr/>
              <a:t> </a:t>
            </a:r>
            <a:r>
              <a:rPr/>
              <a:t>Programming</a:t>
            </a:r>
          </a:p>
        </p:txBody>
      </p:sp>
      <p:pic>
        <p:nvPicPr>
          <p:cNvPr descr="images/LitProg_Inpu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55800" y="3060700"/>
            <a:ext cx="48514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15494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Literate</a:t>
            </a:r>
            <a:r>
              <a:rPr/>
              <a:t> </a:t>
            </a:r>
            <a:r>
              <a:rPr/>
              <a:t>Program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Document</a:t>
            </a:r>
            <a:r>
              <a:rPr/>
              <a:t> </a:t>
            </a:r>
            <a:r>
              <a:rPr/>
              <a:t>sections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sections</a:t>
            </a:r>
            <a:r>
              <a:rPr/>
              <a:t> </a:t>
            </a:r>
            <a:r>
              <a:rPr/>
              <a:t>interweaved</a:t>
            </a:r>
          </a:p>
        </p:txBody>
      </p:sp>
      <p:pic>
        <p:nvPicPr>
          <p:cNvPr descr="images/LitProg_Output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140700" y="3060700"/>
            <a:ext cx="4203700" cy="345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7416800" y="6515100"/>
            <a:ext cx="56515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Literate</a:t>
            </a:r>
            <a:r>
              <a:rPr/>
              <a:t> </a:t>
            </a:r>
            <a:r>
              <a:rPr/>
              <a:t>Program</a:t>
            </a:r>
            <a:r>
              <a:rPr/>
              <a:t> </a:t>
            </a:r>
            <a:r>
              <a:rPr/>
              <a:t>Output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279B0FB8-1B45-5C42-BE99-188EC8ACC31B}" vid="{06BBD1FE-5182-8A4C-9978-82C30D63D4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Garamond</vt:lpstr>
      <vt:lpstr>Organic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using R Markdown</dc:title>
  <dc:creator>Ramaa Nathan</dc:creator>
  <cp:keywords/>
  <dcterms:created xsi:type="dcterms:W3CDTF">2019-09-24T23:19:09Z</dcterms:created>
  <dcterms:modified xsi:type="dcterms:W3CDTF">2019-09-24T23:19:09Z</dcterms:modified>
</cp:coreProperties>
</file>